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80" r:id="rId4"/>
    <p:sldId id="274" r:id="rId5"/>
    <p:sldId id="285" r:id="rId6"/>
    <p:sldId id="286" r:id="rId7"/>
    <p:sldId id="282" r:id="rId8"/>
    <p:sldId id="289" r:id="rId9"/>
    <p:sldId id="288" r:id="rId10"/>
    <p:sldId id="284" r:id="rId11"/>
    <p:sldId id="290" r:id="rId12"/>
    <p:sldId id="292" r:id="rId13"/>
    <p:sldId id="291" r:id="rId14"/>
    <p:sldId id="293" r:id="rId15"/>
    <p:sldId id="294" r:id="rId16"/>
    <p:sldId id="295" r:id="rId17"/>
    <p:sldId id="296" r:id="rId18"/>
    <p:sldId id="297" r:id="rId19"/>
    <p:sldId id="298" r:id="rId20"/>
    <p:sldId id="299" r:id="rId21"/>
    <p:sldId id="270"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4B8B"/>
    <a:srgbClr val="F29120"/>
    <a:srgbClr val="4A892B"/>
    <a:srgbClr val="33A2DA"/>
    <a:srgbClr val="FCC721"/>
    <a:srgbClr val="0A4F1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296" autoAdjust="0"/>
  </p:normalViewPr>
  <p:slideViewPr>
    <p:cSldViewPr snapToGrid="0" snapToObjects="1">
      <p:cViewPr varScale="1">
        <p:scale>
          <a:sx n="101" d="100"/>
          <a:sy n="101" d="100"/>
        </p:scale>
        <p:origin x="-131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B6D49B-4E72-40E9-B77A-98204C58B3AA}" type="doc">
      <dgm:prSet loTypeId="urn:microsoft.com/office/officeart/2005/8/layout/venn1" loCatId="relationship" qsTypeId="urn:microsoft.com/office/officeart/2005/8/quickstyle/simple1" qsCatId="simple" csTypeId="urn:microsoft.com/office/officeart/2005/8/colors/accent0_1" csCatId="mainScheme" phldr="1"/>
      <dgm:spPr/>
    </dgm:pt>
    <dgm:pt modelId="{354D327A-84C7-46DE-BE54-06D8CCA66EBB}">
      <dgm:prSet phldrT="[Texto]"/>
      <dgm:spPr/>
      <dgm:t>
        <a:bodyPr/>
        <a:lstStyle/>
        <a:p>
          <a:r>
            <a:rPr lang="es-VE" dirty="0" smtClean="0"/>
            <a:t>Oficialistas</a:t>
          </a:r>
        </a:p>
      </dgm:t>
    </dgm:pt>
    <dgm:pt modelId="{467F6D15-0E34-4CD4-B984-000BB953227F}" type="parTrans" cxnId="{2CFCDC06-2572-4264-BDDB-512487E81A8D}">
      <dgm:prSet/>
      <dgm:spPr/>
      <dgm:t>
        <a:bodyPr/>
        <a:lstStyle/>
        <a:p>
          <a:endParaRPr lang="es-VE"/>
        </a:p>
      </dgm:t>
    </dgm:pt>
    <dgm:pt modelId="{4AC39E88-842B-4F4B-BCBA-7608C2D65C5E}" type="sibTrans" cxnId="{2CFCDC06-2572-4264-BDDB-512487E81A8D}">
      <dgm:prSet/>
      <dgm:spPr/>
      <dgm:t>
        <a:bodyPr/>
        <a:lstStyle/>
        <a:p>
          <a:endParaRPr lang="es-VE"/>
        </a:p>
      </dgm:t>
    </dgm:pt>
    <dgm:pt modelId="{A99E8202-3C4B-49A5-9970-D9FA21C1D114}">
      <dgm:prSet phldrT="[Texto]"/>
      <dgm:spPr/>
      <dgm:t>
        <a:bodyPr/>
        <a:lstStyle/>
        <a:p>
          <a:r>
            <a:rPr lang="es-VE" dirty="0" smtClean="0"/>
            <a:t>Oposición</a:t>
          </a:r>
          <a:endParaRPr lang="es-VE" dirty="0"/>
        </a:p>
      </dgm:t>
    </dgm:pt>
    <dgm:pt modelId="{7FC15DE5-B7EC-447E-8956-B0ADA0CC263C}" type="parTrans" cxnId="{B2AA3567-E802-4CFC-A1D6-9B733AD36728}">
      <dgm:prSet/>
      <dgm:spPr/>
      <dgm:t>
        <a:bodyPr/>
        <a:lstStyle/>
        <a:p>
          <a:endParaRPr lang="es-VE"/>
        </a:p>
      </dgm:t>
    </dgm:pt>
    <dgm:pt modelId="{9B0AC02C-855B-420C-8878-02B5A353CEEF}" type="sibTrans" cxnId="{B2AA3567-E802-4CFC-A1D6-9B733AD36728}">
      <dgm:prSet/>
      <dgm:spPr/>
      <dgm:t>
        <a:bodyPr/>
        <a:lstStyle/>
        <a:p>
          <a:endParaRPr lang="es-VE"/>
        </a:p>
      </dgm:t>
    </dgm:pt>
    <dgm:pt modelId="{1E7A4D38-5247-4D11-87FA-C49129A33688}" type="pres">
      <dgm:prSet presAssocID="{19B6D49B-4E72-40E9-B77A-98204C58B3AA}" presName="compositeShape" presStyleCnt="0">
        <dgm:presLayoutVars>
          <dgm:chMax val="7"/>
          <dgm:dir/>
          <dgm:resizeHandles val="exact"/>
        </dgm:presLayoutVars>
      </dgm:prSet>
      <dgm:spPr/>
    </dgm:pt>
    <dgm:pt modelId="{F8B19283-F518-42BC-A1F2-6685ECB06990}" type="pres">
      <dgm:prSet presAssocID="{354D327A-84C7-46DE-BE54-06D8CCA66EBB}" presName="circ1" presStyleLbl="vennNode1" presStyleIdx="0" presStyleCnt="2"/>
      <dgm:spPr/>
      <dgm:t>
        <a:bodyPr/>
        <a:lstStyle/>
        <a:p>
          <a:endParaRPr lang="es-VE"/>
        </a:p>
      </dgm:t>
    </dgm:pt>
    <dgm:pt modelId="{4E25F73D-D914-4FCB-A30D-E15746E59660}" type="pres">
      <dgm:prSet presAssocID="{354D327A-84C7-46DE-BE54-06D8CCA66EBB}" presName="circ1Tx" presStyleLbl="revTx" presStyleIdx="0" presStyleCnt="0">
        <dgm:presLayoutVars>
          <dgm:chMax val="0"/>
          <dgm:chPref val="0"/>
          <dgm:bulletEnabled val="1"/>
        </dgm:presLayoutVars>
      </dgm:prSet>
      <dgm:spPr/>
      <dgm:t>
        <a:bodyPr/>
        <a:lstStyle/>
        <a:p>
          <a:endParaRPr lang="es-VE"/>
        </a:p>
      </dgm:t>
    </dgm:pt>
    <dgm:pt modelId="{747BC5AE-796C-44E1-A9DD-2F880EF852CE}" type="pres">
      <dgm:prSet presAssocID="{A99E8202-3C4B-49A5-9970-D9FA21C1D114}" presName="circ2" presStyleLbl="vennNode1" presStyleIdx="1" presStyleCnt="2"/>
      <dgm:spPr/>
      <dgm:t>
        <a:bodyPr/>
        <a:lstStyle/>
        <a:p>
          <a:endParaRPr lang="es-VE"/>
        </a:p>
      </dgm:t>
    </dgm:pt>
    <dgm:pt modelId="{03AE7763-7A10-41BB-86E1-C85C92FAAAD8}" type="pres">
      <dgm:prSet presAssocID="{A99E8202-3C4B-49A5-9970-D9FA21C1D114}" presName="circ2Tx" presStyleLbl="revTx" presStyleIdx="0" presStyleCnt="0">
        <dgm:presLayoutVars>
          <dgm:chMax val="0"/>
          <dgm:chPref val="0"/>
          <dgm:bulletEnabled val="1"/>
        </dgm:presLayoutVars>
      </dgm:prSet>
      <dgm:spPr/>
      <dgm:t>
        <a:bodyPr/>
        <a:lstStyle/>
        <a:p>
          <a:endParaRPr lang="es-VE"/>
        </a:p>
      </dgm:t>
    </dgm:pt>
  </dgm:ptLst>
  <dgm:cxnLst>
    <dgm:cxn modelId="{B2AA3567-E802-4CFC-A1D6-9B733AD36728}" srcId="{19B6D49B-4E72-40E9-B77A-98204C58B3AA}" destId="{A99E8202-3C4B-49A5-9970-D9FA21C1D114}" srcOrd="1" destOrd="0" parTransId="{7FC15DE5-B7EC-447E-8956-B0ADA0CC263C}" sibTransId="{9B0AC02C-855B-420C-8878-02B5A353CEEF}"/>
    <dgm:cxn modelId="{6B1E097E-5D5C-5E41-8F4C-BA57138D7FE6}" type="presOf" srcId="{354D327A-84C7-46DE-BE54-06D8CCA66EBB}" destId="{4E25F73D-D914-4FCB-A30D-E15746E59660}" srcOrd="1" destOrd="0" presId="urn:microsoft.com/office/officeart/2005/8/layout/venn1"/>
    <dgm:cxn modelId="{F0D4D80D-5F57-884C-8AD9-240AC1D0A717}" type="presOf" srcId="{354D327A-84C7-46DE-BE54-06D8CCA66EBB}" destId="{F8B19283-F518-42BC-A1F2-6685ECB06990}" srcOrd="0" destOrd="0" presId="urn:microsoft.com/office/officeart/2005/8/layout/venn1"/>
    <dgm:cxn modelId="{1F0FC165-D9ED-D645-A3A4-A49E12E4DB3C}" type="presOf" srcId="{A99E8202-3C4B-49A5-9970-D9FA21C1D114}" destId="{747BC5AE-796C-44E1-A9DD-2F880EF852CE}" srcOrd="0" destOrd="0" presId="urn:microsoft.com/office/officeart/2005/8/layout/venn1"/>
    <dgm:cxn modelId="{2CFCDC06-2572-4264-BDDB-512487E81A8D}" srcId="{19B6D49B-4E72-40E9-B77A-98204C58B3AA}" destId="{354D327A-84C7-46DE-BE54-06D8CCA66EBB}" srcOrd="0" destOrd="0" parTransId="{467F6D15-0E34-4CD4-B984-000BB953227F}" sibTransId="{4AC39E88-842B-4F4B-BCBA-7608C2D65C5E}"/>
    <dgm:cxn modelId="{C083A226-8DE1-904A-BD41-02A68C5E65DB}" type="presOf" srcId="{A99E8202-3C4B-49A5-9970-D9FA21C1D114}" destId="{03AE7763-7A10-41BB-86E1-C85C92FAAAD8}" srcOrd="1" destOrd="0" presId="urn:microsoft.com/office/officeart/2005/8/layout/venn1"/>
    <dgm:cxn modelId="{0447CE3A-E8F1-2245-A32C-E87B1C03487F}" type="presOf" srcId="{19B6D49B-4E72-40E9-B77A-98204C58B3AA}" destId="{1E7A4D38-5247-4D11-87FA-C49129A33688}" srcOrd="0" destOrd="0" presId="urn:microsoft.com/office/officeart/2005/8/layout/venn1"/>
    <dgm:cxn modelId="{9F8521B1-86A9-604E-A06E-B9D6DB6CD01B}" type="presParOf" srcId="{1E7A4D38-5247-4D11-87FA-C49129A33688}" destId="{F8B19283-F518-42BC-A1F2-6685ECB06990}" srcOrd="0" destOrd="0" presId="urn:microsoft.com/office/officeart/2005/8/layout/venn1"/>
    <dgm:cxn modelId="{331773C2-21FE-FA49-8D24-444643F0829D}" type="presParOf" srcId="{1E7A4D38-5247-4D11-87FA-C49129A33688}" destId="{4E25F73D-D914-4FCB-A30D-E15746E59660}" srcOrd="1" destOrd="0" presId="urn:microsoft.com/office/officeart/2005/8/layout/venn1"/>
    <dgm:cxn modelId="{D2048D2A-CB96-2640-9270-FF83DFA3CD16}" type="presParOf" srcId="{1E7A4D38-5247-4D11-87FA-C49129A33688}" destId="{747BC5AE-796C-44E1-A9DD-2F880EF852CE}" srcOrd="2" destOrd="0" presId="urn:microsoft.com/office/officeart/2005/8/layout/venn1"/>
    <dgm:cxn modelId="{0EE7E207-6DD3-C143-BBF2-C90FB24CFA4C}" type="presParOf" srcId="{1E7A4D38-5247-4D11-87FA-C49129A33688}" destId="{03AE7763-7A10-41BB-86E1-C85C92FAAAD8}" srcOrd="3" destOrd="0" presId="urn:microsoft.com/office/officeart/2005/8/layout/venn1"/>
  </dgm:cxnLst>
  <dgm:bg/>
  <dgm:whole>
    <a:ln w="57150"/>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B0AF7A-07F8-1447-9662-C8734BF40308}" type="doc">
      <dgm:prSet loTypeId="urn:microsoft.com/office/officeart/2005/8/layout/matrix1" loCatId="" qsTypeId="urn:microsoft.com/office/officeart/2005/8/quickstyle/simple1" qsCatId="simple" csTypeId="urn:microsoft.com/office/officeart/2005/8/colors/colorful3" csCatId="colorful" phldr="1"/>
      <dgm:spPr/>
      <dgm:t>
        <a:bodyPr/>
        <a:lstStyle/>
        <a:p>
          <a:endParaRPr lang="es-ES_tradnl"/>
        </a:p>
      </dgm:t>
    </dgm:pt>
    <dgm:pt modelId="{E2E49A96-6D99-424C-9DCA-6B15682B8647}">
      <dgm:prSet phldrT="[Text]" custT="1"/>
      <dgm:spPr/>
      <dgm:t>
        <a:bodyPr/>
        <a:lstStyle/>
        <a:p>
          <a:r>
            <a:rPr lang="es-ES_tradnl" sz="3600" b="1" dirty="0" smtClean="0"/>
            <a:t>Imparcial</a:t>
          </a:r>
        </a:p>
      </dgm:t>
    </dgm:pt>
    <dgm:pt modelId="{EC1D52DA-A4F1-0743-A7E0-B69CF5C36645}" type="parTrans" cxnId="{E56A5D8A-F9FB-B44F-A07F-68FC77E4F8A7}">
      <dgm:prSet/>
      <dgm:spPr/>
      <dgm:t>
        <a:bodyPr/>
        <a:lstStyle/>
        <a:p>
          <a:endParaRPr lang="es-ES_tradnl"/>
        </a:p>
      </dgm:t>
    </dgm:pt>
    <dgm:pt modelId="{46F211FE-D8FA-5A4A-A593-A56BE3C044D0}" type="sibTrans" cxnId="{E56A5D8A-F9FB-B44F-A07F-68FC77E4F8A7}">
      <dgm:prSet/>
      <dgm:spPr/>
      <dgm:t>
        <a:bodyPr/>
        <a:lstStyle/>
        <a:p>
          <a:endParaRPr lang="es-ES_tradnl"/>
        </a:p>
      </dgm:t>
    </dgm:pt>
    <dgm:pt modelId="{36497714-E1BF-2C42-BF07-DA97C4835BD1}">
      <dgm:prSet phldrT="[Text]" custT="1"/>
      <dgm:spPr/>
      <dgm:t>
        <a:bodyPr/>
        <a:lstStyle/>
        <a:p>
          <a:r>
            <a:rPr lang="es-ES_tradnl" sz="3200" b="1" dirty="0" smtClean="0"/>
            <a:t>Profesional Universitario</a:t>
          </a:r>
          <a:endParaRPr lang="es-ES_tradnl" sz="3200" b="1" dirty="0"/>
        </a:p>
      </dgm:t>
    </dgm:pt>
    <dgm:pt modelId="{AA7C5BAB-B4C2-C34A-BDA4-28431E26408F}" type="parTrans" cxnId="{18C57BF3-6945-7B42-92F7-5E4882930444}">
      <dgm:prSet/>
      <dgm:spPr/>
      <dgm:t>
        <a:bodyPr/>
        <a:lstStyle/>
        <a:p>
          <a:endParaRPr lang="es-ES_tradnl"/>
        </a:p>
      </dgm:t>
    </dgm:pt>
    <dgm:pt modelId="{D7A5BE7F-F18C-3944-AA42-1A3C6DA26DAF}" type="sibTrans" cxnId="{18C57BF3-6945-7B42-92F7-5E4882930444}">
      <dgm:prSet/>
      <dgm:spPr/>
      <dgm:t>
        <a:bodyPr/>
        <a:lstStyle/>
        <a:p>
          <a:endParaRPr lang="es-ES_tradnl"/>
        </a:p>
      </dgm:t>
    </dgm:pt>
    <dgm:pt modelId="{0AD829FF-1B7A-254E-9915-F3F752977D89}">
      <dgm:prSet phldrT="[Text]" custT="1"/>
      <dgm:spPr/>
      <dgm:t>
        <a:bodyPr/>
        <a:lstStyle/>
        <a:p>
          <a:r>
            <a:rPr lang="es-ES_tradnl" sz="3200" b="1" dirty="0" smtClean="0"/>
            <a:t>Responsables</a:t>
          </a:r>
        </a:p>
        <a:p>
          <a:r>
            <a:rPr lang="es-ES_tradnl" sz="3200" b="1" dirty="0" smtClean="0"/>
            <a:t>Honestos</a:t>
          </a:r>
          <a:endParaRPr lang="es-ES_tradnl" sz="3200" b="1" dirty="0"/>
        </a:p>
      </dgm:t>
    </dgm:pt>
    <dgm:pt modelId="{47FD0D0E-2965-3C4E-9F4D-06CF59BD635E}" type="parTrans" cxnId="{CCBEDA2F-5EC6-1746-BEF6-BF8EB6C44AEB}">
      <dgm:prSet/>
      <dgm:spPr/>
      <dgm:t>
        <a:bodyPr/>
        <a:lstStyle/>
        <a:p>
          <a:endParaRPr lang="es-ES_tradnl"/>
        </a:p>
      </dgm:t>
    </dgm:pt>
    <dgm:pt modelId="{E313BE36-CB8F-4842-ADA6-C3ACBE161F4E}" type="sibTrans" cxnId="{CCBEDA2F-5EC6-1746-BEF6-BF8EB6C44AEB}">
      <dgm:prSet/>
      <dgm:spPr/>
      <dgm:t>
        <a:bodyPr/>
        <a:lstStyle/>
        <a:p>
          <a:endParaRPr lang="es-ES_tradnl"/>
        </a:p>
      </dgm:t>
    </dgm:pt>
    <dgm:pt modelId="{9ACDA79F-46F9-EB41-B730-A281E601DDFE}">
      <dgm:prSet phldrT="[Text]" custT="1"/>
      <dgm:spPr/>
      <dgm:t>
        <a:bodyPr/>
        <a:lstStyle/>
        <a:p>
          <a:r>
            <a:rPr lang="es-ES_tradnl" sz="2800" b="1" dirty="0" smtClean="0"/>
            <a:t>No militante</a:t>
          </a:r>
        </a:p>
        <a:p>
          <a:r>
            <a:rPr lang="es-ES_tradnl" sz="2800" b="1" dirty="0" smtClean="0"/>
            <a:t>No vinculado a partidos pol</a:t>
          </a:r>
          <a:r>
            <a:rPr lang="es-ES_tradnl" sz="2800" b="1" dirty="0" smtClean="0"/>
            <a:t>íticos</a:t>
          </a:r>
          <a:endParaRPr lang="es-ES_tradnl" sz="2800" b="1" dirty="0"/>
        </a:p>
      </dgm:t>
    </dgm:pt>
    <dgm:pt modelId="{0EBBDD2D-E7EA-6346-89B3-814595A86D8D}" type="parTrans" cxnId="{7E7A43FF-3FE1-1B43-8C34-67E9B2B307EE}">
      <dgm:prSet/>
      <dgm:spPr/>
      <dgm:t>
        <a:bodyPr/>
        <a:lstStyle/>
        <a:p>
          <a:endParaRPr lang="es-ES_tradnl"/>
        </a:p>
      </dgm:t>
    </dgm:pt>
    <dgm:pt modelId="{12085669-E2A8-614A-A5CD-E49FFC8C7735}" type="sibTrans" cxnId="{7E7A43FF-3FE1-1B43-8C34-67E9B2B307EE}">
      <dgm:prSet/>
      <dgm:spPr/>
      <dgm:t>
        <a:bodyPr/>
        <a:lstStyle/>
        <a:p>
          <a:endParaRPr lang="es-ES_tradnl"/>
        </a:p>
      </dgm:t>
    </dgm:pt>
    <dgm:pt modelId="{2F85F701-3361-5A47-A7BA-C02BEF7463B8}">
      <dgm:prSet phldrT="[Text]" custT="1"/>
      <dgm:spPr/>
      <dgm:t>
        <a:bodyPr/>
        <a:lstStyle/>
        <a:p>
          <a:r>
            <a:rPr lang="es-ES_tradnl" sz="3600" b="1" dirty="0" smtClean="0"/>
            <a:t>Civiles</a:t>
          </a:r>
        </a:p>
        <a:p>
          <a:r>
            <a:rPr lang="es-ES_tradnl" sz="3600" b="1" dirty="0" smtClean="0"/>
            <a:t>No militares</a:t>
          </a:r>
          <a:endParaRPr lang="es-ES_tradnl" sz="3600" b="1" dirty="0"/>
        </a:p>
      </dgm:t>
    </dgm:pt>
    <dgm:pt modelId="{DA693BE5-269A-6341-B9A6-81D642FE43C3}" type="parTrans" cxnId="{647376CD-0D8B-9B47-8930-E187184AC2E9}">
      <dgm:prSet/>
      <dgm:spPr/>
      <dgm:t>
        <a:bodyPr/>
        <a:lstStyle/>
        <a:p>
          <a:endParaRPr lang="es-ES_tradnl"/>
        </a:p>
      </dgm:t>
    </dgm:pt>
    <dgm:pt modelId="{AAA110D3-AB75-1F4F-8F43-0E2F98102783}" type="sibTrans" cxnId="{647376CD-0D8B-9B47-8930-E187184AC2E9}">
      <dgm:prSet/>
      <dgm:spPr/>
      <dgm:t>
        <a:bodyPr/>
        <a:lstStyle/>
        <a:p>
          <a:endParaRPr lang="es-ES_tradnl"/>
        </a:p>
      </dgm:t>
    </dgm:pt>
    <dgm:pt modelId="{597E0F44-D85B-8148-B013-53BC7C222CFF}" type="pres">
      <dgm:prSet presAssocID="{8AB0AF7A-07F8-1447-9662-C8734BF40308}" presName="diagram" presStyleCnt="0">
        <dgm:presLayoutVars>
          <dgm:chMax val="1"/>
          <dgm:dir/>
          <dgm:animLvl val="ctr"/>
          <dgm:resizeHandles val="exact"/>
        </dgm:presLayoutVars>
      </dgm:prSet>
      <dgm:spPr/>
    </dgm:pt>
    <dgm:pt modelId="{BE622ED1-F634-8F4C-AB4F-3DB458D931D3}" type="pres">
      <dgm:prSet presAssocID="{8AB0AF7A-07F8-1447-9662-C8734BF40308}" presName="matrix" presStyleCnt="0"/>
      <dgm:spPr/>
    </dgm:pt>
    <dgm:pt modelId="{92B911A0-4DDF-9440-968C-B973ED29BADB}" type="pres">
      <dgm:prSet presAssocID="{8AB0AF7A-07F8-1447-9662-C8734BF40308}" presName="tile1" presStyleLbl="node1" presStyleIdx="0" presStyleCnt="4"/>
      <dgm:spPr/>
    </dgm:pt>
    <dgm:pt modelId="{0F00FBDA-438C-C442-B043-6ACF9E27C717}" type="pres">
      <dgm:prSet presAssocID="{8AB0AF7A-07F8-1447-9662-C8734BF40308}" presName="tile1text" presStyleLbl="node1" presStyleIdx="0" presStyleCnt="4">
        <dgm:presLayoutVars>
          <dgm:chMax val="0"/>
          <dgm:chPref val="0"/>
          <dgm:bulletEnabled val="1"/>
        </dgm:presLayoutVars>
      </dgm:prSet>
      <dgm:spPr/>
    </dgm:pt>
    <dgm:pt modelId="{ED6486EA-56F7-BC48-9DB9-A7337059E793}" type="pres">
      <dgm:prSet presAssocID="{8AB0AF7A-07F8-1447-9662-C8734BF40308}" presName="tile2" presStyleLbl="node1" presStyleIdx="1" presStyleCnt="4"/>
      <dgm:spPr/>
      <dgm:t>
        <a:bodyPr/>
        <a:lstStyle/>
        <a:p>
          <a:endParaRPr lang="es-ES_tradnl"/>
        </a:p>
      </dgm:t>
    </dgm:pt>
    <dgm:pt modelId="{053C0B0E-FC1D-FD4F-B913-239839B10F07}" type="pres">
      <dgm:prSet presAssocID="{8AB0AF7A-07F8-1447-9662-C8734BF40308}" presName="tile2text" presStyleLbl="node1" presStyleIdx="1" presStyleCnt="4">
        <dgm:presLayoutVars>
          <dgm:chMax val="0"/>
          <dgm:chPref val="0"/>
          <dgm:bulletEnabled val="1"/>
        </dgm:presLayoutVars>
      </dgm:prSet>
      <dgm:spPr/>
      <dgm:t>
        <a:bodyPr/>
        <a:lstStyle/>
        <a:p>
          <a:endParaRPr lang="es-ES_tradnl"/>
        </a:p>
      </dgm:t>
    </dgm:pt>
    <dgm:pt modelId="{69D5FE7C-098C-1043-BFB3-553147F75937}" type="pres">
      <dgm:prSet presAssocID="{8AB0AF7A-07F8-1447-9662-C8734BF40308}" presName="tile3" presStyleLbl="node1" presStyleIdx="2" presStyleCnt="4"/>
      <dgm:spPr/>
    </dgm:pt>
    <dgm:pt modelId="{52797278-55DD-F942-8F81-3134792C203F}" type="pres">
      <dgm:prSet presAssocID="{8AB0AF7A-07F8-1447-9662-C8734BF40308}" presName="tile3text" presStyleLbl="node1" presStyleIdx="2" presStyleCnt="4">
        <dgm:presLayoutVars>
          <dgm:chMax val="0"/>
          <dgm:chPref val="0"/>
          <dgm:bulletEnabled val="1"/>
        </dgm:presLayoutVars>
      </dgm:prSet>
      <dgm:spPr/>
    </dgm:pt>
    <dgm:pt modelId="{AE8C7901-BC7A-6A4C-AA4C-5801BAAACB26}" type="pres">
      <dgm:prSet presAssocID="{8AB0AF7A-07F8-1447-9662-C8734BF40308}" presName="tile4" presStyleLbl="node1" presStyleIdx="3" presStyleCnt="4"/>
      <dgm:spPr/>
      <dgm:t>
        <a:bodyPr/>
        <a:lstStyle/>
        <a:p>
          <a:endParaRPr lang="es-ES_tradnl"/>
        </a:p>
      </dgm:t>
    </dgm:pt>
    <dgm:pt modelId="{E6FF6C32-E591-4D49-A206-730B6D597B8E}" type="pres">
      <dgm:prSet presAssocID="{8AB0AF7A-07F8-1447-9662-C8734BF40308}" presName="tile4text" presStyleLbl="node1" presStyleIdx="3" presStyleCnt="4">
        <dgm:presLayoutVars>
          <dgm:chMax val="0"/>
          <dgm:chPref val="0"/>
          <dgm:bulletEnabled val="1"/>
        </dgm:presLayoutVars>
      </dgm:prSet>
      <dgm:spPr/>
      <dgm:t>
        <a:bodyPr/>
        <a:lstStyle/>
        <a:p>
          <a:endParaRPr lang="es-ES_tradnl"/>
        </a:p>
      </dgm:t>
    </dgm:pt>
    <dgm:pt modelId="{CB51BEDE-6253-0F4D-B314-58DB4BF4BFDA}" type="pres">
      <dgm:prSet presAssocID="{8AB0AF7A-07F8-1447-9662-C8734BF40308}" presName="centerTile" presStyleLbl="fgShp" presStyleIdx="0" presStyleCnt="1" custScaleX="126754">
        <dgm:presLayoutVars>
          <dgm:chMax val="0"/>
          <dgm:chPref val="0"/>
        </dgm:presLayoutVars>
      </dgm:prSet>
      <dgm:spPr/>
      <dgm:t>
        <a:bodyPr/>
        <a:lstStyle/>
        <a:p>
          <a:endParaRPr lang="es-ES_tradnl"/>
        </a:p>
      </dgm:t>
    </dgm:pt>
  </dgm:ptLst>
  <dgm:cxnLst>
    <dgm:cxn modelId="{647376CD-0D8B-9B47-8930-E187184AC2E9}" srcId="{E2E49A96-6D99-424C-9DCA-6B15682B8647}" destId="{2F85F701-3361-5A47-A7BA-C02BEF7463B8}" srcOrd="3" destOrd="0" parTransId="{DA693BE5-269A-6341-B9A6-81D642FE43C3}" sibTransId="{AAA110D3-AB75-1F4F-8F43-0E2F98102783}"/>
    <dgm:cxn modelId="{8C9B115E-B3E7-4245-B65E-92081843EC10}" type="presOf" srcId="{E2E49A96-6D99-424C-9DCA-6B15682B8647}" destId="{CB51BEDE-6253-0F4D-B314-58DB4BF4BFDA}" srcOrd="0" destOrd="0" presId="urn:microsoft.com/office/officeart/2005/8/layout/matrix1"/>
    <dgm:cxn modelId="{41ED6D8A-8242-834F-9431-BDED1A149329}" type="presOf" srcId="{2F85F701-3361-5A47-A7BA-C02BEF7463B8}" destId="{AE8C7901-BC7A-6A4C-AA4C-5801BAAACB26}" srcOrd="0" destOrd="0" presId="urn:microsoft.com/office/officeart/2005/8/layout/matrix1"/>
    <dgm:cxn modelId="{CCBEDA2F-5EC6-1746-BEF6-BF8EB6C44AEB}" srcId="{E2E49A96-6D99-424C-9DCA-6B15682B8647}" destId="{0AD829FF-1B7A-254E-9915-F3F752977D89}" srcOrd="1" destOrd="0" parTransId="{47FD0D0E-2965-3C4E-9F4D-06CF59BD635E}" sibTransId="{E313BE36-CB8F-4842-ADA6-C3ACBE161F4E}"/>
    <dgm:cxn modelId="{0A2EA418-DEDD-F640-83B6-43B6C48904EC}" type="presOf" srcId="{9ACDA79F-46F9-EB41-B730-A281E601DDFE}" destId="{52797278-55DD-F942-8F81-3134792C203F}" srcOrd="1" destOrd="0" presId="urn:microsoft.com/office/officeart/2005/8/layout/matrix1"/>
    <dgm:cxn modelId="{5BB225B1-615D-474A-89F8-A47D8344D582}" type="presOf" srcId="{0AD829FF-1B7A-254E-9915-F3F752977D89}" destId="{053C0B0E-FC1D-FD4F-B913-239839B10F07}" srcOrd="1" destOrd="0" presId="urn:microsoft.com/office/officeart/2005/8/layout/matrix1"/>
    <dgm:cxn modelId="{33E38870-90D6-A640-B962-0357D1011784}" type="presOf" srcId="{9ACDA79F-46F9-EB41-B730-A281E601DDFE}" destId="{69D5FE7C-098C-1043-BFB3-553147F75937}" srcOrd="0" destOrd="0" presId="urn:microsoft.com/office/officeart/2005/8/layout/matrix1"/>
    <dgm:cxn modelId="{C714DBE3-5378-0E49-A28D-99FD0BC7E928}" type="presOf" srcId="{2F85F701-3361-5A47-A7BA-C02BEF7463B8}" destId="{E6FF6C32-E591-4D49-A206-730B6D597B8E}" srcOrd="1" destOrd="0" presId="urn:microsoft.com/office/officeart/2005/8/layout/matrix1"/>
    <dgm:cxn modelId="{18C57BF3-6945-7B42-92F7-5E4882930444}" srcId="{E2E49A96-6D99-424C-9DCA-6B15682B8647}" destId="{36497714-E1BF-2C42-BF07-DA97C4835BD1}" srcOrd="0" destOrd="0" parTransId="{AA7C5BAB-B4C2-C34A-BDA4-28431E26408F}" sibTransId="{D7A5BE7F-F18C-3944-AA42-1A3C6DA26DAF}"/>
    <dgm:cxn modelId="{62BB17CB-DD8F-5247-8894-6F02F9450FC5}" type="presOf" srcId="{8AB0AF7A-07F8-1447-9662-C8734BF40308}" destId="{597E0F44-D85B-8148-B013-53BC7C222CFF}" srcOrd="0" destOrd="0" presId="urn:microsoft.com/office/officeart/2005/8/layout/matrix1"/>
    <dgm:cxn modelId="{7E7A43FF-3FE1-1B43-8C34-67E9B2B307EE}" srcId="{E2E49A96-6D99-424C-9DCA-6B15682B8647}" destId="{9ACDA79F-46F9-EB41-B730-A281E601DDFE}" srcOrd="2" destOrd="0" parTransId="{0EBBDD2D-E7EA-6346-89B3-814595A86D8D}" sibTransId="{12085669-E2A8-614A-A5CD-E49FFC8C7735}"/>
    <dgm:cxn modelId="{6F2AADC9-B99B-B040-B25E-27FDAF98B418}" type="presOf" srcId="{36497714-E1BF-2C42-BF07-DA97C4835BD1}" destId="{0F00FBDA-438C-C442-B043-6ACF9E27C717}" srcOrd="1" destOrd="0" presId="urn:microsoft.com/office/officeart/2005/8/layout/matrix1"/>
    <dgm:cxn modelId="{469DC7BA-0F11-414A-878F-A171B4EC8398}" type="presOf" srcId="{36497714-E1BF-2C42-BF07-DA97C4835BD1}" destId="{92B911A0-4DDF-9440-968C-B973ED29BADB}" srcOrd="0" destOrd="0" presId="urn:microsoft.com/office/officeart/2005/8/layout/matrix1"/>
    <dgm:cxn modelId="{114AAA51-E55C-C441-8694-0DAEED5670E1}" type="presOf" srcId="{0AD829FF-1B7A-254E-9915-F3F752977D89}" destId="{ED6486EA-56F7-BC48-9DB9-A7337059E793}" srcOrd="0" destOrd="0" presId="urn:microsoft.com/office/officeart/2005/8/layout/matrix1"/>
    <dgm:cxn modelId="{E56A5D8A-F9FB-B44F-A07F-68FC77E4F8A7}" srcId="{8AB0AF7A-07F8-1447-9662-C8734BF40308}" destId="{E2E49A96-6D99-424C-9DCA-6B15682B8647}" srcOrd="0" destOrd="0" parTransId="{EC1D52DA-A4F1-0743-A7E0-B69CF5C36645}" sibTransId="{46F211FE-D8FA-5A4A-A593-A56BE3C044D0}"/>
    <dgm:cxn modelId="{34045BD2-84CC-C942-818A-72B23D2D8147}" type="presParOf" srcId="{597E0F44-D85B-8148-B013-53BC7C222CFF}" destId="{BE622ED1-F634-8F4C-AB4F-3DB458D931D3}" srcOrd="0" destOrd="0" presId="urn:microsoft.com/office/officeart/2005/8/layout/matrix1"/>
    <dgm:cxn modelId="{75E51989-9A05-6545-AF31-E3A2ACEC79D4}" type="presParOf" srcId="{BE622ED1-F634-8F4C-AB4F-3DB458D931D3}" destId="{92B911A0-4DDF-9440-968C-B973ED29BADB}" srcOrd="0" destOrd="0" presId="urn:microsoft.com/office/officeart/2005/8/layout/matrix1"/>
    <dgm:cxn modelId="{F7740BB5-8F37-2944-B625-CA90EDD67DFC}" type="presParOf" srcId="{BE622ED1-F634-8F4C-AB4F-3DB458D931D3}" destId="{0F00FBDA-438C-C442-B043-6ACF9E27C717}" srcOrd="1" destOrd="0" presId="urn:microsoft.com/office/officeart/2005/8/layout/matrix1"/>
    <dgm:cxn modelId="{E751AAE8-9BA8-7C4B-B9E1-0F04650641F5}" type="presParOf" srcId="{BE622ED1-F634-8F4C-AB4F-3DB458D931D3}" destId="{ED6486EA-56F7-BC48-9DB9-A7337059E793}" srcOrd="2" destOrd="0" presId="urn:microsoft.com/office/officeart/2005/8/layout/matrix1"/>
    <dgm:cxn modelId="{410195BC-5970-414A-9629-621A2B1D652F}" type="presParOf" srcId="{BE622ED1-F634-8F4C-AB4F-3DB458D931D3}" destId="{053C0B0E-FC1D-FD4F-B913-239839B10F07}" srcOrd="3" destOrd="0" presId="urn:microsoft.com/office/officeart/2005/8/layout/matrix1"/>
    <dgm:cxn modelId="{3D86C89A-FF89-304C-AC88-0C27FB5BF273}" type="presParOf" srcId="{BE622ED1-F634-8F4C-AB4F-3DB458D931D3}" destId="{69D5FE7C-098C-1043-BFB3-553147F75937}" srcOrd="4" destOrd="0" presId="urn:microsoft.com/office/officeart/2005/8/layout/matrix1"/>
    <dgm:cxn modelId="{1B31E050-7CF6-DB48-9E4F-663477C8DA44}" type="presParOf" srcId="{BE622ED1-F634-8F4C-AB4F-3DB458D931D3}" destId="{52797278-55DD-F942-8F81-3134792C203F}" srcOrd="5" destOrd="0" presId="urn:microsoft.com/office/officeart/2005/8/layout/matrix1"/>
    <dgm:cxn modelId="{889CB79D-460B-0242-8CBF-047DDFC32F6E}" type="presParOf" srcId="{BE622ED1-F634-8F4C-AB4F-3DB458D931D3}" destId="{AE8C7901-BC7A-6A4C-AA4C-5801BAAACB26}" srcOrd="6" destOrd="0" presId="urn:microsoft.com/office/officeart/2005/8/layout/matrix1"/>
    <dgm:cxn modelId="{B2E409E1-B190-1A47-BA22-0D9232395EA9}" type="presParOf" srcId="{BE622ED1-F634-8F4C-AB4F-3DB458D931D3}" destId="{E6FF6C32-E591-4D49-A206-730B6D597B8E}" srcOrd="7" destOrd="0" presId="urn:microsoft.com/office/officeart/2005/8/layout/matrix1"/>
    <dgm:cxn modelId="{B7112F81-2912-624B-9972-86039D1005B2}" type="presParOf" srcId="{597E0F44-D85B-8148-B013-53BC7C222CFF}" destId="{CB51BEDE-6253-0F4D-B314-58DB4BF4BFDA}" srcOrd="1" destOrd="0" presId="urn:microsoft.com/office/officeart/2005/8/layout/matrix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B19283-F518-42BC-A1F2-6685ECB06990}">
      <dsp:nvSpPr>
        <dsp:cNvPr id="0" name=""/>
        <dsp:cNvSpPr/>
      </dsp:nvSpPr>
      <dsp:spPr>
        <a:xfrm>
          <a:off x="148700" y="7664"/>
          <a:ext cx="2802489" cy="2802489"/>
        </a:xfrm>
        <a:prstGeom prst="ellipse">
          <a:avLst/>
        </a:prstGeom>
        <a:solidFill>
          <a:schemeClr val="lt1">
            <a:alpha val="5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r>
            <a:rPr lang="es-VE" sz="2900" kern="1200" dirty="0" smtClean="0"/>
            <a:t>Oficialistas</a:t>
          </a:r>
        </a:p>
      </dsp:txBody>
      <dsp:txXfrm>
        <a:off x="540039" y="338138"/>
        <a:ext cx="1615849" cy="2141541"/>
      </dsp:txXfrm>
    </dsp:sp>
    <dsp:sp modelId="{747BC5AE-796C-44E1-A9DD-2F880EF852CE}">
      <dsp:nvSpPr>
        <dsp:cNvPr id="0" name=""/>
        <dsp:cNvSpPr/>
      </dsp:nvSpPr>
      <dsp:spPr>
        <a:xfrm>
          <a:off x="2168512" y="7664"/>
          <a:ext cx="2802489" cy="2802489"/>
        </a:xfrm>
        <a:prstGeom prst="ellipse">
          <a:avLst/>
        </a:prstGeom>
        <a:solidFill>
          <a:schemeClr val="lt1">
            <a:alpha val="5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r>
            <a:rPr lang="es-VE" sz="2900" kern="1200" dirty="0" smtClean="0"/>
            <a:t>Oposición</a:t>
          </a:r>
          <a:endParaRPr lang="es-VE" sz="2900" kern="1200" dirty="0"/>
        </a:p>
      </dsp:txBody>
      <dsp:txXfrm>
        <a:off x="2963813" y="338138"/>
        <a:ext cx="1615849" cy="21415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B911A0-4DDF-9440-968C-B973ED29BADB}">
      <dsp:nvSpPr>
        <dsp:cNvPr id="0" name=""/>
        <dsp:cNvSpPr/>
      </dsp:nvSpPr>
      <dsp:spPr>
        <a:xfrm rot="16200000">
          <a:off x="508000" y="-508000"/>
          <a:ext cx="2032000" cy="30480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s-ES_tradnl" sz="3200" b="1" kern="1200" dirty="0" smtClean="0"/>
            <a:t>Profesional Universitario</a:t>
          </a:r>
          <a:endParaRPr lang="es-ES_tradnl" sz="3200" b="1" kern="1200" dirty="0"/>
        </a:p>
      </dsp:txBody>
      <dsp:txXfrm rot="5400000">
        <a:off x="0" y="0"/>
        <a:ext cx="3048000" cy="1524000"/>
      </dsp:txXfrm>
    </dsp:sp>
    <dsp:sp modelId="{ED6486EA-56F7-BC48-9DB9-A7337059E793}">
      <dsp:nvSpPr>
        <dsp:cNvPr id="0" name=""/>
        <dsp:cNvSpPr/>
      </dsp:nvSpPr>
      <dsp:spPr>
        <a:xfrm>
          <a:off x="3048000" y="0"/>
          <a:ext cx="3048000" cy="2032000"/>
        </a:xfrm>
        <a:prstGeom prst="round1Rect">
          <a:avLst/>
        </a:prstGeom>
        <a:solidFill>
          <a:schemeClr val="accent3">
            <a:hueOff val="3750089"/>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s-ES_tradnl" sz="3200" b="1" kern="1200" dirty="0" smtClean="0"/>
            <a:t>Responsables</a:t>
          </a:r>
        </a:p>
        <a:p>
          <a:pPr lvl="0" algn="ctr" defTabSz="1422400">
            <a:lnSpc>
              <a:spcPct val="90000"/>
            </a:lnSpc>
            <a:spcBef>
              <a:spcPct val="0"/>
            </a:spcBef>
            <a:spcAft>
              <a:spcPct val="35000"/>
            </a:spcAft>
          </a:pPr>
          <a:r>
            <a:rPr lang="es-ES_tradnl" sz="3200" b="1" kern="1200" dirty="0" smtClean="0"/>
            <a:t>Honestos</a:t>
          </a:r>
          <a:endParaRPr lang="es-ES_tradnl" sz="3200" b="1" kern="1200" dirty="0"/>
        </a:p>
      </dsp:txBody>
      <dsp:txXfrm>
        <a:off x="3048000" y="0"/>
        <a:ext cx="3048000" cy="1524000"/>
      </dsp:txXfrm>
    </dsp:sp>
    <dsp:sp modelId="{69D5FE7C-098C-1043-BFB3-553147F75937}">
      <dsp:nvSpPr>
        <dsp:cNvPr id="0" name=""/>
        <dsp:cNvSpPr/>
      </dsp:nvSpPr>
      <dsp:spPr>
        <a:xfrm rot="10800000">
          <a:off x="0" y="2032000"/>
          <a:ext cx="3048000" cy="2032000"/>
        </a:xfrm>
        <a:prstGeom prst="round1Rect">
          <a:avLst/>
        </a:prstGeom>
        <a:solidFill>
          <a:schemeClr val="accent3">
            <a:hueOff val="7500177"/>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s-ES_tradnl" sz="2800" b="1" kern="1200" dirty="0" smtClean="0"/>
            <a:t>No militante</a:t>
          </a:r>
        </a:p>
        <a:p>
          <a:pPr lvl="0" algn="ctr" defTabSz="1244600">
            <a:lnSpc>
              <a:spcPct val="90000"/>
            </a:lnSpc>
            <a:spcBef>
              <a:spcPct val="0"/>
            </a:spcBef>
            <a:spcAft>
              <a:spcPct val="35000"/>
            </a:spcAft>
          </a:pPr>
          <a:r>
            <a:rPr lang="es-ES_tradnl" sz="2800" b="1" kern="1200" dirty="0" smtClean="0"/>
            <a:t>No vinculado a partidos pol</a:t>
          </a:r>
          <a:r>
            <a:rPr lang="es-ES_tradnl" sz="2800" b="1" kern="1200" dirty="0" smtClean="0"/>
            <a:t>íticos</a:t>
          </a:r>
          <a:endParaRPr lang="es-ES_tradnl" sz="2800" b="1" kern="1200" dirty="0"/>
        </a:p>
      </dsp:txBody>
      <dsp:txXfrm rot="10800000">
        <a:off x="0" y="2539999"/>
        <a:ext cx="3048000" cy="1524000"/>
      </dsp:txXfrm>
    </dsp:sp>
    <dsp:sp modelId="{AE8C7901-BC7A-6A4C-AA4C-5801BAAACB26}">
      <dsp:nvSpPr>
        <dsp:cNvPr id="0" name=""/>
        <dsp:cNvSpPr/>
      </dsp:nvSpPr>
      <dsp:spPr>
        <a:xfrm rot="5400000">
          <a:off x="3556000" y="1523999"/>
          <a:ext cx="2032000" cy="3048000"/>
        </a:xfrm>
        <a:prstGeom prst="round1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s-ES_tradnl" sz="3600" b="1" kern="1200" dirty="0" smtClean="0"/>
            <a:t>Civiles</a:t>
          </a:r>
        </a:p>
        <a:p>
          <a:pPr lvl="0" algn="ctr" defTabSz="1600200">
            <a:lnSpc>
              <a:spcPct val="90000"/>
            </a:lnSpc>
            <a:spcBef>
              <a:spcPct val="0"/>
            </a:spcBef>
            <a:spcAft>
              <a:spcPct val="35000"/>
            </a:spcAft>
          </a:pPr>
          <a:r>
            <a:rPr lang="es-ES_tradnl" sz="3600" b="1" kern="1200" dirty="0" smtClean="0"/>
            <a:t>No militares</a:t>
          </a:r>
          <a:endParaRPr lang="es-ES_tradnl" sz="3600" b="1" kern="1200" dirty="0"/>
        </a:p>
      </dsp:txBody>
      <dsp:txXfrm rot="-5400000">
        <a:off x="3048000" y="2539999"/>
        <a:ext cx="3048000" cy="1524000"/>
      </dsp:txXfrm>
    </dsp:sp>
    <dsp:sp modelId="{CB51BEDE-6253-0F4D-B314-58DB4BF4BFDA}">
      <dsp:nvSpPr>
        <dsp:cNvPr id="0" name=""/>
        <dsp:cNvSpPr/>
      </dsp:nvSpPr>
      <dsp:spPr>
        <a:xfrm>
          <a:off x="1888961" y="1523999"/>
          <a:ext cx="2318077" cy="1016000"/>
        </a:xfrm>
        <a:prstGeom prst="roundRect">
          <a:avLst/>
        </a:prstGeom>
        <a:solidFill>
          <a:schemeClr val="accent3">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s-ES_tradnl" sz="3600" b="1" kern="1200" dirty="0" smtClean="0"/>
            <a:t>Imparcial</a:t>
          </a:r>
        </a:p>
      </dsp:txBody>
      <dsp:txXfrm>
        <a:off x="1938558" y="1573596"/>
        <a:ext cx="2218883" cy="91680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2C668F-7AA9-9F42-B4C6-6DFFA60887C3}" type="datetimeFigureOut">
              <a:rPr lang="en-US" smtClean="0"/>
              <a:pPr/>
              <a:t>23/09/14</a:t>
            </a:fld>
            <a:endParaRPr lang="es-ES_trad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A3A279-E707-DD4B-AC0E-2C894336B866}" type="slidenum">
              <a:rPr lang="es-ES_tradnl" smtClean="0"/>
              <a:pPr/>
              <a:t>‹#›</a:t>
            </a:fld>
            <a:endParaRPr lang="es-ES_tradnl"/>
          </a:p>
        </p:txBody>
      </p:sp>
    </p:spTree>
    <p:extLst>
      <p:ext uri="{BB962C8B-B14F-4D97-AF65-F5344CB8AC3E}">
        <p14:creationId xmlns:p14="http://schemas.microsoft.com/office/powerpoint/2010/main" val="24267045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CA3A279-E707-DD4B-AC0E-2C894336B866}" type="slidenum">
              <a:rPr lang="es-ES_tradnl" smtClean="0"/>
              <a:pPr/>
              <a:t>2</a:t>
            </a:fld>
            <a:endParaRPr lang="es-ES_trad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CA3A279-E707-DD4B-AC0E-2C894336B866}" type="slidenum">
              <a:rPr lang="es-ES_tradnl" smtClean="0"/>
              <a:pPr/>
              <a:t>3</a:t>
            </a:fld>
            <a:endParaRPr 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CA3A279-E707-DD4B-AC0E-2C894336B866}" type="slidenum">
              <a:rPr lang="es-ES_tradnl" smtClean="0"/>
              <a:pPr/>
              <a:t>21</a:t>
            </a:fld>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ES_trad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ES_tradnl"/>
          </a:p>
        </p:txBody>
      </p:sp>
      <p:sp>
        <p:nvSpPr>
          <p:cNvPr id="4" name="Date Placeholder 3"/>
          <p:cNvSpPr>
            <a:spLocks noGrp="1"/>
          </p:cNvSpPr>
          <p:nvPr>
            <p:ph type="dt" sz="half" idx="10"/>
          </p:nvPr>
        </p:nvSpPr>
        <p:spPr/>
        <p:txBody>
          <a:bodyPr/>
          <a:lstStyle/>
          <a:p>
            <a:fld id="{93BE8825-5FD8-BE4B-A566-F4F651624F5C}" type="datetimeFigureOut">
              <a:rPr lang="en-US" smtClean="0"/>
              <a:pPr/>
              <a:t>23/09/14</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9EEABBF4-0C0C-E940-835B-B408063DA6BC}" type="slidenum">
              <a:rPr lang="es-ES_tradnl" smtClean="0"/>
              <a:pPr/>
              <a:t>‹#›</a:t>
            </a:fld>
            <a:endParaRPr lang="es-ES_tradnl"/>
          </a:p>
        </p:txBody>
      </p:sp>
    </p:spTree>
    <p:extLst>
      <p:ext uri="{BB962C8B-B14F-4D97-AF65-F5344CB8AC3E}">
        <p14:creationId xmlns:p14="http://schemas.microsoft.com/office/powerpoint/2010/main" val="273088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Date Placeholder 3"/>
          <p:cNvSpPr>
            <a:spLocks noGrp="1"/>
          </p:cNvSpPr>
          <p:nvPr>
            <p:ph type="dt" sz="half" idx="10"/>
          </p:nvPr>
        </p:nvSpPr>
        <p:spPr/>
        <p:txBody>
          <a:bodyPr/>
          <a:lstStyle/>
          <a:p>
            <a:fld id="{93BE8825-5FD8-BE4B-A566-F4F651624F5C}" type="datetimeFigureOut">
              <a:rPr lang="en-US" smtClean="0"/>
              <a:pPr/>
              <a:t>23/09/14</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9EEABBF4-0C0C-E940-835B-B408063DA6BC}" type="slidenum">
              <a:rPr lang="es-ES_tradnl" smtClean="0"/>
              <a:pPr/>
              <a:t>‹#›</a:t>
            </a:fld>
            <a:endParaRPr lang="es-ES_tradnl"/>
          </a:p>
        </p:txBody>
      </p:sp>
    </p:spTree>
    <p:extLst>
      <p:ext uri="{BB962C8B-B14F-4D97-AF65-F5344CB8AC3E}">
        <p14:creationId xmlns:p14="http://schemas.microsoft.com/office/powerpoint/2010/main" val="4086237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ES_trad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Date Placeholder 3"/>
          <p:cNvSpPr>
            <a:spLocks noGrp="1"/>
          </p:cNvSpPr>
          <p:nvPr>
            <p:ph type="dt" sz="half" idx="10"/>
          </p:nvPr>
        </p:nvSpPr>
        <p:spPr/>
        <p:txBody>
          <a:bodyPr/>
          <a:lstStyle/>
          <a:p>
            <a:fld id="{93BE8825-5FD8-BE4B-A566-F4F651624F5C}" type="datetimeFigureOut">
              <a:rPr lang="en-US" smtClean="0"/>
              <a:pPr/>
              <a:t>23/09/14</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9EEABBF4-0C0C-E940-835B-B408063DA6BC}" type="slidenum">
              <a:rPr lang="es-ES_tradnl" smtClean="0"/>
              <a:pPr/>
              <a:t>‹#›</a:t>
            </a:fld>
            <a:endParaRPr lang="es-ES_tradnl"/>
          </a:p>
        </p:txBody>
      </p:sp>
    </p:spTree>
    <p:extLst>
      <p:ext uri="{BB962C8B-B14F-4D97-AF65-F5344CB8AC3E}">
        <p14:creationId xmlns:p14="http://schemas.microsoft.com/office/powerpoint/2010/main" val="1755931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Date Placeholder 3"/>
          <p:cNvSpPr>
            <a:spLocks noGrp="1"/>
          </p:cNvSpPr>
          <p:nvPr>
            <p:ph type="dt" sz="half" idx="10"/>
          </p:nvPr>
        </p:nvSpPr>
        <p:spPr/>
        <p:txBody>
          <a:bodyPr/>
          <a:lstStyle/>
          <a:p>
            <a:fld id="{93BE8825-5FD8-BE4B-A566-F4F651624F5C}" type="datetimeFigureOut">
              <a:rPr lang="en-US" smtClean="0"/>
              <a:pPr/>
              <a:t>23/09/14</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9EEABBF4-0C0C-E940-835B-B408063DA6BC}" type="slidenum">
              <a:rPr lang="es-ES_tradnl" smtClean="0"/>
              <a:pPr/>
              <a:t>‹#›</a:t>
            </a:fld>
            <a:endParaRPr lang="es-ES_tradnl"/>
          </a:p>
        </p:txBody>
      </p:sp>
    </p:spTree>
    <p:extLst>
      <p:ext uri="{BB962C8B-B14F-4D97-AF65-F5344CB8AC3E}">
        <p14:creationId xmlns:p14="http://schemas.microsoft.com/office/powerpoint/2010/main" val="2214004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_trad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8825-5FD8-BE4B-A566-F4F651624F5C}" type="datetimeFigureOut">
              <a:rPr lang="en-US" smtClean="0"/>
              <a:pPr/>
              <a:t>23/09/14</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9EEABBF4-0C0C-E940-835B-B408063DA6BC}" type="slidenum">
              <a:rPr lang="es-ES_tradnl" smtClean="0"/>
              <a:pPr/>
              <a:t>‹#›</a:t>
            </a:fld>
            <a:endParaRPr lang="es-ES_tradnl"/>
          </a:p>
        </p:txBody>
      </p:sp>
    </p:spTree>
    <p:extLst>
      <p:ext uri="{BB962C8B-B14F-4D97-AF65-F5344CB8AC3E}">
        <p14:creationId xmlns:p14="http://schemas.microsoft.com/office/powerpoint/2010/main" val="2156912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5" name="Date Placeholder 4"/>
          <p:cNvSpPr>
            <a:spLocks noGrp="1"/>
          </p:cNvSpPr>
          <p:nvPr>
            <p:ph type="dt" sz="half" idx="10"/>
          </p:nvPr>
        </p:nvSpPr>
        <p:spPr/>
        <p:txBody>
          <a:bodyPr/>
          <a:lstStyle/>
          <a:p>
            <a:fld id="{93BE8825-5FD8-BE4B-A566-F4F651624F5C}" type="datetimeFigureOut">
              <a:rPr lang="en-US" smtClean="0"/>
              <a:pPr/>
              <a:t>23/09/14</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9EEABBF4-0C0C-E940-835B-B408063DA6BC}" type="slidenum">
              <a:rPr lang="es-ES_tradnl" smtClean="0"/>
              <a:pPr/>
              <a:t>‹#›</a:t>
            </a:fld>
            <a:endParaRPr lang="es-ES_tradnl"/>
          </a:p>
        </p:txBody>
      </p:sp>
    </p:spTree>
    <p:extLst>
      <p:ext uri="{BB962C8B-B14F-4D97-AF65-F5344CB8AC3E}">
        <p14:creationId xmlns:p14="http://schemas.microsoft.com/office/powerpoint/2010/main" val="1815476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_trad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7" name="Date Placeholder 6"/>
          <p:cNvSpPr>
            <a:spLocks noGrp="1"/>
          </p:cNvSpPr>
          <p:nvPr>
            <p:ph type="dt" sz="half" idx="10"/>
          </p:nvPr>
        </p:nvSpPr>
        <p:spPr/>
        <p:txBody>
          <a:bodyPr/>
          <a:lstStyle/>
          <a:p>
            <a:fld id="{93BE8825-5FD8-BE4B-A566-F4F651624F5C}" type="datetimeFigureOut">
              <a:rPr lang="en-US" smtClean="0"/>
              <a:pPr/>
              <a:t>23/09/14</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9EEABBF4-0C0C-E940-835B-B408063DA6BC}" type="slidenum">
              <a:rPr lang="es-ES_tradnl" smtClean="0"/>
              <a:pPr/>
              <a:t>‹#›</a:t>
            </a:fld>
            <a:endParaRPr lang="es-ES_tradnl"/>
          </a:p>
        </p:txBody>
      </p:sp>
    </p:spTree>
    <p:extLst>
      <p:ext uri="{BB962C8B-B14F-4D97-AF65-F5344CB8AC3E}">
        <p14:creationId xmlns:p14="http://schemas.microsoft.com/office/powerpoint/2010/main" val="3496453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Date Placeholder 2"/>
          <p:cNvSpPr>
            <a:spLocks noGrp="1"/>
          </p:cNvSpPr>
          <p:nvPr>
            <p:ph type="dt" sz="half" idx="10"/>
          </p:nvPr>
        </p:nvSpPr>
        <p:spPr/>
        <p:txBody>
          <a:bodyPr/>
          <a:lstStyle/>
          <a:p>
            <a:fld id="{93BE8825-5FD8-BE4B-A566-F4F651624F5C}" type="datetimeFigureOut">
              <a:rPr lang="en-US" smtClean="0"/>
              <a:pPr/>
              <a:t>23/09/14</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9EEABBF4-0C0C-E940-835B-B408063DA6BC}" type="slidenum">
              <a:rPr lang="es-ES_tradnl" smtClean="0"/>
              <a:pPr/>
              <a:t>‹#›</a:t>
            </a:fld>
            <a:endParaRPr lang="es-ES_tradnl"/>
          </a:p>
        </p:txBody>
      </p:sp>
    </p:spTree>
    <p:extLst>
      <p:ext uri="{BB962C8B-B14F-4D97-AF65-F5344CB8AC3E}">
        <p14:creationId xmlns:p14="http://schemas.microsoft.com/office/powerpoint/2010/main" val="1409911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BE8825-5FD8-BE4B-A566-F4F651624F5C}" type="datetimeFigureOut">
              <a:rPr lang="en-US" smtClean="0"/>
              <a:pPr/>
              <a:t>23/09/14</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9EEABBF4-0C0C-E940-835B-B408063DA6BC}" type="slidenum">
              <a:rPr lang="es-ES_tradnl" smtClean="0"/>
              <a:pPr/>
              <a:t>‹#›</a:t>
            </a:fld>
            <a:endParaRPr lang="es-ES_tradnl"/>
          </a:p>
        </p:txBody>
      </p:sp>
    </p:spTree>
    <p:extLst>
      <p:ext uri="{BB962C8B-B14F-4D97-AF65-F5344CB8AC3E}">
        <p14:creationId xmlns:p14="http://schemas.microsoft.com/office/powerpoint/2010/main" val="3345780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_trad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BE8825-5FD8-BE4B-A566-F4F651624F5C}" type="datetimeFigureOut">
              <a:rPr lang="en-US" smtClean="0"/>
              <a:pPr/>
              <a:t>23/09/14</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9EEABBF4-0C0C-E940-835B-B408063DA6BC}" type="slidenum">
              <a:rPr lang="es-ES_tradnl" smtClean="0"/>
              <a:pPr/>
              <a:t>‹#›</a:t>
            </a:fld>
            <a:endParaRPr lang="es-ES_tradnl"/>
          </a:p>
        </p:txBody>
      </p:sp>
    </p:spTree>
    <p:extLst>
      <p:ext uri="{BB962C8B-B14F-4D97-AF65-F5344CB8AC3E}">
        <p14:creationId xmlns:p14="http://schemas.microsoft.com/office/powerpoint/2010/main" val="1877661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_trad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BE8825-5FD8-BE4B-A566-F4F651624F5C}" type="datetimeFigureOut">
              <a:rPr lang="en-US" smtClean="0"/>
              <a:pPr/>
              <a:t>23/09/14</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9EEABBF4-0C0C-E940-835B-B408063DA6BC}" type="slidenum">
              <a:rPr lang="es-ES_tradnl" smtClean="0"/>
              <a:pPr/>
              <a:t>‹#›</a:t>
            </a:fld>
            <a:endParaRPr lang="es-ES_tradnl"/>
          </a:p>
        </p:txBody>
      </p:sp>
    </p:spTree>
    <p:extLst>
      <p:ext uri="{BB962C8B-B14F-4D97-AF65-F5344CB8AC3E}">
        <p14:creationId xmlns:p14="http://schemas.microsoft.com/office/powerpoint/2010/main" val="610336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ES_trad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BE8825-5FD8-BE4B-A566-F4F651624F5C}" type="datetimeFigureOut">
              <a:rPr lang="en-US" smtClean="0"/>
              <a:pPr/>
              <a:t>23/09/14</a:t>
            </a:fld>
            <a:endParaRPr lang="es-ES_trad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EABBF4-0C0C-E940-835B-B408063DA6BC}" type="slidenum">
              <a:rPr lang="es-ES_tradnl" smtClean="0"/>
              <a:pPr/>
              <a:t>‹#›</a:t>
            </a:fld>
            <a:endParaRPr lang="es-ES_tradnl"/>
          </a:p>
        </p:txBody>
      </p:sp>
    </p:spTree>
    <p:extLst>
      <p:ext uri="{BB962C8B-B14F-4D97-AF65-F5344CB8AC3E}">
        <p14:creationId xmlns:p14="http://schemas.microsoft.com/office/powerpoint/2010/main" val="3800753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diagramData" Target="../diagrams/data2.xml"/><Relationship Id="rId5" Type="http://schemas.openxmlformats.org/officeDocument/2006/relationships/diagramLayout" Target="../diagrams/layout2.xml"/><Relationship Id="rId6" Type="http://schemas.openxmlformats.org/officeDocument/2006/relationships/diagramQuickStyle" Target="../diagrams/quickStyle2.xml"/><Relationship Id="rId7" Type="http://schemas.openxmlformats.org/officeDocument/2006/relationships/diagramColors" Target="../diagrams/colors2.xml"/><Relationship Id="rId8"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UCAB\CEP\Imagen PIEV\PNG'S\Logo Completo Color.png"/>
          <p:cNvPicPr>
            <a:picLocks noChangeAspect="1" noChangeArrowheads="1"/>
          </p:cNvPicPr>
          <p:nvPr/>
        </p:nvPicPr>
        <p:blipFill>
          <a:blip r:embed="rId2"/>
          <a:srcRect/>
          <a:stretch>
            <a:fillRect/>
          </a:stretch>
        </p:blipFill>
        <p:spPr bwMode="auto">
          <a:xfrm>
            <a:off x="39055" y="38100"/>
            <a:ext cx="2440639" cy="951722"/>
          </a:xfrm>
          <a:prstGeom prst="rect">
            <a:avLst/>
          </a:prstGeom>
          <a:noFill/>
        </p:spPr>
      </p:pic>
      <p:pic>
        <p:nvPicPr>
          <p:cNvPr id="1027" name="Picture 3" descr="D:\Documents and Settings\PUBPOLIT\Mis documentos\Mis vídeos\CEP\Logos CEP\Logo UCAB.png"/>
          <p:cNvPicPr>
            <a:picLocks noChangeAspect="1" noChangeArrowheads="1"/>
          </p:cNvPicPr>
          <p:nvPr/>
        </p:nvPicPr>
        <p:blipFill>
          <a:blip r:embed="rId3"/>
          <a:srcRect/>
          <a:stretch>
            <a:fillRect/>
          </a:stretch>
        </p:blipFill>
        <p:spPr bwMode="auto">
          <a:xfrm>
            <a:off x="7045578" y="177022"/>
            <a:ext cx="1882522" cy="673100"/>
          </a:xfrm>
          <a:prstGeom prst="rect">
            <a:avLst/>
          </a:prstGeom>
          <a:noFill/>
        </p:spPr>
      </p:pic>
      <p:pic>
        <p:nvPicPr>
          <p:cNvPr id="1028" name="Picture 4" descr="D:\Documents and Settings\PUBPOLIT\Mis documentos\Imagen PIEV\JPG'S\Header Twitter.jpg"/>
          <p:cNvPicPr>
            <a:picLocks noChangeAspect="1" noChangeArrowheads="1"/>
          </p:cNvPicPr>
          <p:nvPr/>
        </p:nvPicPr>
        <p:blipFill>
          <a:blip r:embed="rId4"/>
          <a:srcRect/>
          <a:stretch>
            <a:fillRect/>
          </a:stretch>
        </p:blipFill>
        <p:spPr bwMode="auto">
          <a:xfrm>
            <a:off x="0" y="4540483"/>
            <a:ext cx="9135041" cy="2310509"/>
          </a:xfrm>
          <a:prstGeom prst="rect">
            <a:avLst/>
          </a:prstGeom>
          <a:noFill/>
        </p:spPr>
      </p:pic>
      <p:sp>
        <p:nvSpPr>
          <p:cNvPr id="2" name="TextBox 1"/>
          <p:cNvSpPr txBox="1"/>
          <p:nvPr/>
        </p:nvSpPr>
        <p:spPr>
          <a:xfrm>
            <a:off x="552224" y="1822052"/>
            <a:ext cx="8136571" cy="2739211"/>
          </a:xfrm>
          <a:prstGeom prst="rect">
            <a:avLst/>
          </a:prstGeom>
          <a:noFill/>
        </p:spPr>
        <p:txBody>
          <a:bodyPr wrap="square" rtlCol="0">
            <a:spAutoFit/>
          </a:bodyPr>
          <a:lstStyle/>
          <a:p>
            <a:r>
              <a:rPr lang="es-ES_tradnl" sz="3600" b="1" dirty="0" smtClean="0">
                <a:solidFill>
                  <a:srgbClr val="144B8B"/>
                </a:solidFill>
              </a:rPr>
              <a:t>Estudio de Opinión Pública Cualitativo</a:t>
            </a:r>
          </a:p>
          <a:p>
            <a:r>
              <a:rPr lang="es-ES_tradnl" sz="3600" b="1" dirty="0" smtClean="0">
                <a:solidFill>
                  <a:srgbClr val="144B8B"/>
                </a:solidFill>
              </a:rPr>
              <a:t>Percepciones de la ciudadanía sobre</a:t>
            </a:r>
          </a:p>
          <a:p>
            <a:r>
              <a:rPr lang="es-ES_tradnl" sz="3600" b="1" dirty="0" smtClean="0">
                <a:solidFill>
                  <a:srgbClr val="144B8B"/>
                </a:solidFill>
              </a:rPr>
              <a:t>el Sistema Electoral Venezolano</a:t>
            </a:r>
          </a:p>
          <a:p>
            <a:endParaRPr lang="es-ES_tradnl" sz="3200" b="1" dirty="0" smtClean="0">
              <a:solidFill>
                <a:srgbClr val="0A4F19"/>
              </a:solidFill>
            </a:endParaRPr>
          </a:p>
          <a:p>
            <a:endParaRPr lang="es-ES_tradnl" sz="3200" b="1" dirty="0">
              <a:solidFill>
                <a:srgbClr val="0A4F19"/>
              </a:solidFill>
            </a:endParaRPr>
          </a:p>
        </p:txBody>
      </p:sp>
    </p:spTree>
    <p:extLst>
      <p:ext uri="{BB962C8B-B14F-4D97-AF65-F5344CB8AC3E}">
        <p14:creationId xmlns:p14="http://schemas.microsoft.com/office/powerpoint/2010/main" val="171645322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54" y="2054895"/>
            <a:ext cx="8889045" cy="4663405"/>
          </a:xfrm>
        </p:spPr>
        <p:txBody>
          <a:bodyPr>
            <a:normAutofit fontScale="77500" lnSpcReduction="20000"/>
          </a:bodyPr>
          <a:lstStyle/>
          <a:p>
            <a:pPr marL="457200" lvl="1" indent="0">
              <a:buNone/>
            </a:pPr>
            <a:endParaRPr lang="es-VE" sz="3200" i="1" dirty="0" smtClean="0"/>
          </a:p>
          <a:p>
            <a:pPr marL="457200" lvl="1" indent="0">
              <a:buNone/>
            </a:pPr>
            <a:r>
              <a:rPr lang="es-VE" sz="3200" i="1" dirty="0" smtClean="0"/>
              <a:t>Algunas dudas sobre el secreto del voto:</a:t>
            </a:r>
          </a:p>
          <a:p>
            <a:pPr lvl="1"/>
            <a:r>
              <a:rPr lang="es-VE" sz="3200" i="1" dirty="0" smtClean="0"/>
              <a:t>“</a:t>
            </a:r>
            <a:r>
              <a:rPr lang="es-VE" sz="3200" i="1" dirty="0"/>
              <a:t>No es secreto porque si fuera secreto no hubiera tanto chantaje, amenaza”</a:t>
            </a:r>
          </a:p>
          <a:p>
            <a:pPr lvl="1"/>
            <a:r>
              <a:rPr lang="es-VE" i="1" dirty="0"/>
              <a:t>“No porque después de las elecciones se ha sabido de personas a las que les han quitado un crédito o no les sale o pierden el trabajo</a:t>
            </a:r>
          </a:p>
          <a:p>
            <a:pPr lvl="1"/>
            <a:r>
              <a:rPr lang="es-VE" i="1" dirty="0"/>
              <a:t>“No porque al tener la Captahuellas que es un lector , salen todos los datos de cada persona y automáticamente saben mi voto</a:t>
            </a:r>
            <a:r>
              <a:rPr lang="es-VE" i="1" dirty="0" smtClean="0"/>
              <a:t>…”</a:t>
            </a:r>
            <a:endParaRPr lang="es-VE" i="1" dirty="0"/>
          </a:p>
          <a:p>
            <a:pPr lvl="1"/>
            <a:r>
              <a:rPr lang="es-VE" i="1" dirty="0"/>
              <a:t>“La tecnología cambia  pero si son capaces de poner micrófonos para grabar conversaciones, grabar llamadas telefónicas, me imagino que buscan la manera de saber por quien se vota”</a:t>
            </a:r>
          </a:p>
          <a:p>
            <a:pPr lvl="1"/>
            <a:r>
              <a:rPr lang="es-VE" i="1" dirty="0"/>
              <a:t>“Para conseguir trabajo con ellos, después de la entrevista metieron mis datos en una base y me dijeron eres opositora, si no sigues esta línea no puedo darte el trabajo</a:t>
            </a:r>
            <a:r>
              <a:rPr lang="es-VE" i="1" dirty="0" smtClean="0"/>
              <a:t>”</a:t>
            </a:r>
            <a:endParaRPr lang="es-VE" i="1" dirty="0"/>
          </a:p>
        </p:txBody>
      </p:sp>
      <p:pic>
        <p:nvPicPr>
          <p:cNvPr id="8" name="Picture 2" descr="G:\UCAB\CEP\Imagen PIEV\PNG'S\Logo Completo Color.png"/>
          <p:cNvPicPr>
            <a:picLocks noChangeAspect="1" noChangeArrowheads="1"/>
          </p:cNvPicPr>
          <p:nvPr/>
        </p:nvPicPr>
        <p:blipFill>
          <a:blip r:embed="rId2"/>
          <a:srcRect/>
          <a:stretch>
            <a:fillRect/>
          </a:stretch>
        </p:blipFill>
        <p:spPr bwMode="auto">
          <a:xfrm>
            <a:off x="39055" y="38100"/>
            <a:ext cx="2440639" cy="951722"/>
          </a:xfrm>
          <a:prstGeom prst="rect">
            <a:avLst/>
          </a:prstGeom>
          <a:noFill/>
        </p:spPr>
      </p:pic>
      <p:pic>
        <p:nvPicPr>
          <p:cNvPr id="9" name="Picture 3" descr="D:\Documents and Settings\PUBPOLIT\Mis documentos\Mis vídeos\CEP\Logos CEP\Logo UCAB.png"/>
          <p:cNvPicPr>
            <a:picLocks noChangeAspect="1" noChangeArrowheads="1"/>
          </p:cNvPicPr>
          <p:nvPr/>
        </p:nvPicPr>
        <p:blipFill>
          <a:blip r:embed="rId3"/>
          <a:srcRect/>
          <a:stretch>
            <a:fillRect/>
          </a:stretch>
        </p:blipFill>
        <p:spPr bwMode="auto">
          <a:xfrm>
            <a:off x="7045578" y="177022"/>
            <a:ext cx="1882522" cy="673100"/>
          </a:xfrm>
          <a:prstGeom prst="rect">
            <a:avLst/>
          </a:prstGeom>
          <a:noFill/>
        </p:spPr>
      </p:pic>
      <p:sp>
        <p:nvSpPr>
          <p:cNvPr id="10" name="9 CuadroTexto"/>
          <p:cNvSpPr txBox="1"/>
          <p:nvPr/>
        </p:nvSpPr>
        <p:spPr>
          <a:xfrm>
            <a:off x="0" y="964977"/>
            <a:ext cx="9144000" cy="1077218"/>
          </a:xfrm>
          <a:prstGeom prst="rect">
            <a:avLst/>
          </a:prstGeom>
          <a:solidFill>
            <a:srgbClr val="4A892B"/>
          </a:solidFill>
        </p:spPr>
        <p:txBody>
          <a:bodyPr wrap="square" rtlCol="0">
            <a:spAutoFit/>
          </a:bodyPr>
          <a:lstStyle/>
          <a:p>
            <a:pPr algn="r"/>
            <a:r>
              <a:rPr lang="es-VE" sz="3200" b="1" dirty="0" smtClean="0">
                <a:solidFill>
                  <a:schemeClr val="bg1"/>
                </a:solidFill>
                <a:latin typeface="Arial" pitchFamily="34" charset="0"/>
                <a:cs typeface="Arial" pitchFamily="34" charset="0"/>
              </a:rPr>
              <a:t>Principales hallazgos:</a:t>
            </a:r>
          </a:p>
          <a:p>
            <a:pPr algn="r"/>
            <a:r>
              <a:rPr lang="es-VE" sz="3200" b="1" dirty="0" smtClean="0">
                <a:solidFill>
                  <a:schemeClr val="bg1"/>
                </a:solidFill>
                <a:latin typeface="Arial" pitchFamily="34" charset="0"/>
                <a:cs typeface="Arial" pitchFamily="34" charset="0"/>
              </a:rPr>
              <a:t>El secreto del voto</a:t>
            </a:r>
            <a:endParaRPr lang="es-ES" sz="3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3901735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8" name="Picture 2" descr="G:\UCAB\CEP\Imagen PIEV\PNG'S\Logo Completo Color.png"/>
          <p:cNvPicPr>
            <a:picLocks noChangeAspect="1" noChangeArrowheads="1"/>
          </p:cNvPicPr>
          <p:nvPr/>
        </p:nvPicPr>
        <p:blipFill>
          <a:blip r:embed="rId2"/>
          <a:srcRect/>
          <a:stretch>
            <a:fillRect/>
          </a:stretch>
        </p:blipFill>
        <p:spPr bwMode="auto">
          <a:xfrm>
            <a:off x="39055" y="38100"/>
            <a:ext cx="2440639" cy="951722"/>
          </a:xfrm>
          <a:prstGeom prst="rect">
            <a:avLst/>
          </a:prstGeom>
          <a:noFill/>
        </p:spPr>
      </p:pic>
      <p:pic>
        <p:nvPicPr>
          <p:cNvPr id="9" name="Picture 3" descr="D:\Documents and Settings\PUBPOLIT\Mis documentos\Mis vídeos\CEP\Logos CEP\Logo UCAB.png"/>
          <p:cNvPicPr>
            <a:picLocks noChangeAspect="1" noChangeArrowheads="1"/>
          </p:cNvPicPr>
          <p:nvPr/>
        </p:nvPicPr>
        <p:blipFill>
          <a:blip r:embed="rId3"/>
          <a:srcRect/>
          <a:stretch>
            <a:fillRect/>
          </a:stretch>
        </p:blipFill>
        <p:spPr bwMode="auto">
          <a:xfrm>
            <a:off x="7045578" y="177022"/>
            <a:ext cx="1882522" cy="673100"/>
          </a:xfrm>
          <a:prstGeom prst="rect">
            <a:avLst/>
          </a:prstGeom>
          <a:noFill/>
        </p:spPr>
      </p:pic>
      <p:sp>
        <p:nvSpPr>
          <p:cNvPr id="10" name="9 CuadroTexto"/>
          <p:cNvSpPr txBox="1"/>
          <p:nvPr/>
        </p:nvSpPr>
        <p:spPr>
          <a:xfrm>
            <a:off x="0" y="964977"/>
            <a:ext cx="9144000" cy="1077218"/>
          </a:xfrm>
          <a:prstGeom prst="rect">
            <a:avLst/>
          </a:prstGeom>
          <a:solidFill>
            <a:srgbClr val="4A892B"/>
          </a:solidFill>
        </p:spPr>
        <p:txBody>
          <a:bodyPr wrap="square" rtlCol="0">
            <a:spAutoFit/>
          </a:bodyPr>
          <a:lstStyle/>
          <a:p>
            <a:pPr algn="r"/>
            <a:r>
              <a:rPr lang="es-VE" sz="3200" b="1" dirty="0" smtClean="0">
                <a:solidFill>
                  <a:schemeClr val="bg1"/>
                </a:solidFill>
                <a:latin typeface="Arial" pitchFamily="34" charset="0"/>
                <a:cs typeface="Arial" pitchFamily="34" charset="0"/>
              </a:rPr>
              <a:t>Principales hallazgos:</a:t>
            </a:r>
          </a:p>
          <a:p>
            <a:pPr algn="r"/>
            <a:r>
              <a:rPr lang="es-VE" sz="3200" b="1" dirty="0" smtClean="0">
                <a:solidFill>
                  <a:schemeClr val="bg1"/>
                </a:solidFill>
                <a:latin typeface="Arial" pitchFamily="34" charset="0"/>
                <a:cs typeface="Arial" pitchFamily="34" charset="0"/>
              </a:rPr>
              <a:t>El voto</a:t>
            </a:r>
            <a:endParaRPr lang="es-ES" sz="3200" b="1" dirty="0">
              <a:solidFill>
                <a:schemeClr val="bg1"/>
              </a:solidFill>
              <a:latin typeface="Arial" pitchFamily="34" charset="0"/>
              <a:cs typeface="Arial" pitchFamily="34" charset="0"/>
            </a:endParaRPr>
          </a:p>
        </p:txBody>
      </p:sp>
      <p:sp>
        <p:nvSpPr>
          <p:cNvPr id="7" name="7 Marcador de texto"/>
          <p:cNvSpPr txBox="1">
            <a:spLocks/>
          </p:cNvSpPr>
          <p:nvPr/>
        </p:nvSpPr>
        <p:spPr>
          <a:xfrm>
            <a:off x="428596" y="1912922"/>
            <a:ext cx="4040188" cy="63976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s-VE" b="1" dirty="0" smtClean="0"/>
              <a:t>Anima a Votar</a:t>
            </a:r>
            <a:endParaRPr lang="es-VE" b="1" dirty="0"/>
          </a:p>
        </p:txBody>
      </p:sp>
      <p:sp>
        <p:nvSpPr>
          <p:cNvPr id="11" name="8 Marcador de contenido"/>
          <p:cNvSpPr>
            <a:spLocks noGrp="1"/>
          </p:cNvSpPr>
          <p:nvPr>
            <p:ph sz="half" idx="4294967295"/>
          </p:nvPr>
        </p:nvSpPr>
        <p:spPr>
          <a:xfrm>
            <a:off x="50800" y="2619375"/>
            <a:ext cx="4040188" cy="3951288"/>
          </a:xfrm>
          <a:prstGeom prst="rect">
            <a:avLst/>
          </a:prstGeom>
        </p:spPr>
        <p:txBody>
          <a:bodyPr>
            <a:normAutofit fontScale="62500" lnSpcReduction="20000"/>
          </a:bodyPr>
          <a:lstStyle/>
          <a:p>
            <a:pPr lvl="0" algn="l" defTabSz="711200">
              <a:lnSpc>
                <a:spcPct val="90000"/>
              </a:lnSpc>
              <a:spcBef>
                <a:spcPct val="0"/>
              </a:spcBef>
              <a:spcAft>
                <a:spcPct val="35000"/>
              </a:spcAft>
            </a:pPr>
            <a:r>
              <a:rPr lang="es-VE" i="1" dirty="0" smtClean="0"/>
              <a:t>“Es una oportunidad para lograr lo que se desea”</a:t>
            </a:r>
          </a:p>
          <a:p>
            <a:pPr lvl="0" algn="l" defTabSz="711200">
              <a:lnSpc>
                <a:spcPct val="90000"/>
              </a:lnSpc>
              <a:spcBef>
                <a:spcPct val="0"/>
              </a:spcBef>
              <a:spcAft>
                <a:spcPct val="35000"/>
              </a:spcAft>
            </a:pPr>
            <a:r>
              <a:rPr lang="es-VE" i="1" dirty="0" smtClean="0"/>
              <a:t>“La posibilidad de ganar/la posibilidad que el candidato que a uno le agrada, que uno considera que es mejor, que es el adecuado, gane”</a:t>
            </a:r>
          </a:p>
          <a:p>
            <a:pPr algn="l" defTabSz="711200">
              <a:lnSpc>
                <a:spcPct val="90000"/>
              </a:lnSpc>
              <a:spcBef>
                <a:spcPct val="0"/>
              </a:spcBef>
              <a:spcAft>
                <a:spcPct val="35000"/>
              </a:spcAft>
            </a:pPr>
            <a:r>
              <a:rPr lang="es-VE" i="1" dirty="0" smtClean="0"/>
              <a:t>“Me gusta votar, me da emoción participar es dar mi opinión, estar en ese momento, contarme”</a:t>
            </a:r>
          </a:p>
          <a:p>
            <a:pPr lvl="0" defTabSz="711200">
              <a:lnSpc>
                <a:spcPct val="90000"/>
              </a:lnSpc>
              <a:spcBef>
                <a:spcPct val="0"/>
              </a:spcBef>
              <a:spcAft>
                <a:spcPct val="35000"/>
              </a:spcAft>
            </a:pPr>
            <a:r>
              <a:rPr lang="es-VE" i="1" dirty="0" smtClean="0"/>
              <a:t>“Ser protagonista de un proceso” </a:t>
            </a:r>
          </a:p>
          <a:p>
            <a:pPr lvl="0" defTabSz="711200">
              <a:lnSpc>
                <a:spcPct val="90000"/>
              </a:lnSpc>
              <a:spcBef>
                <a:spcPct val="0"/>
              </a:spcBef>
              <a:spcAft>
                <a:spcPct val="35000"/>
              </a:spcAft>
            </a:pPr>
            <a:r>
              <a:rPr lang="es-VE" i="1" dirty="0" smtClean="0"/>
              <a:t>“El Candidato”</a:t>
            </a:r>
          </a:p>
          <a:p>
            <a:pPr lvl="0" defTabSz="711200">
              <a:lnSpc>
                <a:spcPct val="90000"/>
              </a:lnSpc>
              <a:spcBef>
                <a:spcPct val="0"/>
              </a:spcBef>
              <a:spcAft>
                <a:spcPct val="35000"/>
              </a:spcAft>
            </a:pPr>
            <a:r>
              <a:rPr lang="es-VE" i="1" dirty="0" smtClean="0"/>
              <a:t>“Leer la propuesta de un candidato que sea interesante y uno se anima, vota y se arriesga”</a:t>
            </a:r>
          </a:p>
          <a:p>
            <a:pPr lvl="0" algn="l" defTabSz="711200">
              <a:lnSpc>
                <a:spcPct val="90000"/>
              </a:lnSpc>
              <a:spcBef>
                <a:spcPct val="0"/>
              </a:spcBef>
              <a:spcAft>
                <a:spcPct val="35000"/>
              </a:spcAft>
            </a:pPr>
            <a:endParaRPr lang="es-VE" i="1" dirty="0" smtClean="0"/>
          </a:p>
          <a:p>
            <a:endParaRPr lang="es-VE" dirty="0"/>
          </a:p>
        </p:txBody>
      </p:sp>
      <p:sp>
        <p:nvSpPr>
          <p:cNvPr id="12" name="9 Marcador de texto"/>
          <p:cNvSpPr txBox="1">
            <a:spLocks/>
          </p:cNvSpPr>
          <p:nvPr/>
        </p:nvSpPr>
        <p:spPr>
          <a:xfrm>
            <a:off x="4616421" y="1912922"/>
            <a:ext cx="4041775" cy="63976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s-VE" b="1" dirty="0" smtClean="0"/>
              <a:t>Desanima a Votar</a:t>
            </a:r>
            <a:endParaRPr lang="es-VE" b="1" dirty="0"/>
          </a:p>
        </p:txBody>
      </p:sp>
      <p:sp>
        <p:nvSpPr>
          <p:cNvPr id="13" name="10 Marcador de contenido"/>
          <p:cNvSpPr>
            <a:spLocks noGrp="1"/>
          </p:cNvSpPr>
          <p:nvPr>
            <p:ph sz="quarter" idx="4294967295"/>
          </p:nvPr>
        </p:nvSpPr>
        <p:spPr>
          <a:xfrm>
            <a:off x="4305300" y="2590784"/>
            <a:ext cx="4826001" cy="4081479"/>
          </a:xfrm>
          <a:prstGeom prst="rect">
            <a:avLst/>
          </a:prstGeom>
        </p:spPr>
        <p:txBody>
          <a:bodyPr>
            <a:noAutofit/>
          </a:bodyPr>
          <a:lstStyle/>
          <a:p>
            <a:r>
              <a:rPr lang="es-VE" sz="1800" i="1" dirty="0" smtClean="0"/>
              <a:t>“No lograr ganar o un CNE fraudulento”</a:t>
            </a:r>
          </a:p>
          <a:p>
            <a:pPr lvl="0"/>
            <a:r>
              <a:rPr lang="es-VE" sz="1800" dirty="0" smtClean="0"/>
              <a:t>“</a:t>
            </a:r>
            <a:r>
              <a:rPr lang="es-VE" sz="1800" i="1" dirty="0" smtClean="0"/>
              <a:t>Que no cumplen, siempre es lo mismo buscan los votos, ofrecen de todo, uno los apoya y no cumplen”</a:t>
            </a:r>
          </a:p>
          <a:p>
            <a:pPr lvl="0" defTabSz="889000">
              <a:lnSpc>
                <a:spcPct val="90000"/>
              </a:lnSpc>
              <a:spcBef>
                <a:spcPct val="0"/>
              </a:spcBef>
              <a:spcAft>
                <a:spcPct val="35000"/>
              </a:spcAft>
            </a:pPr>
            <a:r>
              <a:rPr lang="es-VE" sz="1800" i="1" dirty="0" smtClean="0"/>
              <a:t>“Que el candidato no llene las expectativas”</a:t>
            </a:r>
          </a:p>
          <a:p>
            <a:pPr lvl="0" defTabSz="889000">
              <a:lnSpc>
                <a:spcPct val="90000"/>
              </a:lnSpc>
              <a:spcBef>
                <a:spcPct val="0"/>
              </a:spcBef>
              <a:spcAft>
                <a:spcPct val="35000"/>
              </a:spcAft>
            </a:pPr>
            <a:r>
              <a:rPr lang="es-VE" sz="1800" i="1" dirty="0" smtClean="0"/>
              <a:t>“Lo que se demoran en dar los resultados uno piensa mal, piensa que no vale la pena votar”</a:t>
            </a:r>
          </a:p>
          <a:p>
            <a:pPr defTabSz="889000">
              <a:lnSpc>
                <a:spcPct val="90000"/>
              </a:lnSpc>
              <a:spcBef>
                <a:spcPct val="0"/>
              </a:spcBef>
              <a:spcAft>
                <a:spcPct val="35000"/>
              </a:spcAft>
            </a:pPr>
            <a:r>
              <a:rPr lang="es-VE" sz="1800" i="1" dirty="0" smtClean="0"/>
              <a:t>“Que el clima en las colas estén muy álgido porque me da mucho miedo  que me golpeen”</a:t>
            </a:r>
          </a:p>
          <a:p>
            <a:pPr lvl="0" defTabSz="889000">
              <a:lnSpc>
                <a:spcPct val="90000"/>
              </a:lnSpc>
              <a:spcBef>
                <a:spcPct val="0"/>
              </a:spcBef>
              <a:spcAft>
                <a:spcPct val="35000"/>
              </a:spcAft>
            </a:pPr>
            <a:r>
              <a:rPr lang="es-VE" sz="1800" i="1" dirty="0" smtClean="0"/>
              <a:t>“Que se tardan los resultados y empiezan los comentarios”</a:t>
            </a:r>
          </a:p>
          <a:p>
            <a:pPr defTabSz="889000">
              <a:lnSpc>
                <a:spcPct val="90000"/>
              </a:lnSpc>
              <a:spcBef>
                <a:spcPct val="0"/>
              </a:spcBef>
              <a:spcAft>
                <a:spcPct val="35000"/>
              </a:spcAft>
            </a:pPr>
            <a:r>
              <a:rPr lang="es-VE" sz="1800" i="1" dirty="0" smtClean="0"/>
              <a:t>“No hemos ganado presidenciales sino alguna alcaldía por ahí, uno no gana, para qué  voy a salir si ellos igual van a ganar”</a:t>
            </a:r>
          </a:p>
        </p:txBody>
      </p:sp>
    </p:spTree>
    <p:extLst>
      <p:ext uri="{BB962C8B-B14F-4D97-AF65-F5344CB8AC3E}">
        <p14:creationId xmlns:p14="http://schemas.microsoft.com/office/powerpoint/2010/main" val="1783025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54" y="2054895"/>
            <a:ext cx="8889045" cy="4663405"/>
          </a:xfrm>
        </p:spPr>
        <p:txBody>
          <a:bodyPr>
            <a:normAutofit fontScale="92500"/>
          </a:bodyPr>
          <a:lstStyle/>
          <a:p>
            <a:pPr marL="457200" lvl="1" indent="0">
              <a:buNone/>
            </a:pPr>
            <a:r>
              <a:rPr lang="es-VE" sz="3200" i="1" dirty="0" smtClean="0"/>
              <a:t>El Fraude es una practica rechazada por todos.</a:t>
            </a:r>
          </a:p>
          <a:p>
            <a:pPr marL="457200" lvl="1" indent="0">
              <a:buNone/>
            </a:pPr>
            <a:r>
              <a:rPr lang="es-VE" sz="3200" i="1" dirty="0" smtClean="0"/>
              <a:t>Hay acciones que crean suspicacia en los electores:</a:t>
            </a:r>
          </a:p>
          <a:p>
            <a:pPr lvl="1"/>
            <a:r>
              <a:rPr lang="es-VE" sz="3200" i="1" dirty="0"/>
              <a:t>“Nadie tiene en las manos las pruebas de un fraude pero si hay sospechas, las risitas de los rectores cuando bajan a comunicar los resultados, la demora al dar el boletín, uno piensa que allí es donde se cocina eso, allí es donde se maneja la cosa no en las mesas pero uno es sólo un votante y uno no sabe ni tiene como probarlo</a:t>
            </a:r>
            <a:r>
              <a:rPr lang="es-VE" sz="3200" i="1" dirty="0" smtClean="0"/>
              <a:t>”</a:t>
            </a:r>
            <a:endParaRPr lang="es-VE" sz="3200" i="1" dirty="0"/>
          </a:p>
        </p:txBody>
      </p:sp>
      <p:pic>
        <p:nvPicPr>
          <p:cNvPr id="8" name="Picture 2" descr="G:\UCAB\CEP\Imagen PIEV\PNG'S\Logo Completo Color.png"/>
          <p:cNvPicPr>
            <a:picLocks noChangeAspect="1" noChangeArrowheads="1"/>
          </p:cNvPicPr>
          <p:nvPr/>
        </p:nvPicPr>
        <p:blipFill>
          <a:blip r:embed="rId2"/>
          <a:srcRect/>
          <a:stretch>
            <a:fillRect/>
          </a:stretch>
        </p:blipFill>
        <p:spPr bwMode="auto">
          <a:xfrm>
            <a:off x="39055" y="38100"/>
            <a:ext cx="2440639" cy="951722"/>
          </a:xfrm>
          <a:prstGeom prst="rect">
            <a:avLst/>
          </a:prstGeom>
          <a:noFill/>
        </p:spPr>
      </p:pic>
      <p:pic>
        <p:nvPicPr>
          <p:cNvPr id="9" name="Picture 3" descr="D:\Documents and Settings\PUBPOLIT\Mis documentos\Mis vídeos\CEP\Logos CEP\Logo UCAB.png"/>
          <p:cNvPicPr>
            <a:picLocks noChangeAspect="1" noChangeArrowheads="1"/>
          </p:cNvPicPr>
          <p:nvPr/>
        </p:nvPicPr>
        <p:blipFill>
          <a:blip r:embed="rId3"/>
          <a:srcRect/>
          <a:stretch>
            <a:fillRect/>
          </a:stretch>
        </p:blipFill>
        <p:spPr bwMode="auto">
          <a:xfrm>
            <a:off x="7045578" y="177022"/>
            <a:ext cx="1882522" cy="673100"/>
          </a:xfrm>
          <a:prstGeom prst="rect">
            <a:avLst/>
          </a:prstGeom>
          <a:noFill/>
        </p:spPr>
      </p:pic>
      <p:sp>
        <p:nvSpPr>
          <p:cNvPr id="10" name="9 CuadroTexto"/>
          <p:cNvSpPr txBox="1"/>
          <p:nvPr/>
        </p:nvSpPr>
        <p:spPr>
          <a:xfrm>
            <a:off x="0" y="964977"/>
            <a:ext cx="9144000" cy="1077218"/>
          </a:xfrm>
          <a:prstGeom prst="rect">
            <a:avLst/>
          </a:prstGeom>
          <a:solidFill>
            <a:srgbClr val="4A892B"/>
          </a:solidFill>
        </p:spPr>
        <p:txBody>
          <a:bodyPr wrap="square" rtlCol="0">
            <a:spAutoFit/>
          </a:bodyPr>
          <a:lstStyle/>
          <a:p>
            <a:pPr algn="r"/>
            <a:r>
              <a:rPr lang="es-VE" sz="3200" b="1" dirty="0" smtClean="0">
                <a:solidFill>
                  <a:schemeClr val="bg1"/>
                </a:solidFill>
                <a:latin typeface="Arial" pitchFamily="34" charset="0"/>
                <a:cs typeface="Arial" pitchFamily="34" charset="0"/>
              </a:rPr>
              <a:t>Principales hallazgos:</a:t>
            </a:r>
          </a:p>
          <a:p>
            <a:pPr algn="r"/>
            <a:r>
              <a:rPr lang="es-VE" sz="3200" b="1" dirty="0" smtClean="0">
                <a:solidFill>
                  <a:schemeClr val="bg1"/>
                </a:solidFill>
                <a:latin typeface="Arial" pitchFamily="34" charset="0"/>
                <a:cs typeface="Arial" pitchFamily="34" charset="0"/>
              </a:rPr>
              <a:t>Fraude e irregularidades</a:t>
            </a:r>
            <a:endParaRPr lang="es-ES" sz="3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78398213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54" y="2054895"/>
            <a:ext cx="8889045" cy="4663405"/>
          </a:xfrm>
        </p:spPr>
        <p:txBody>
          <a:bodyPr>
            <a:normAutofit/>
          </a:bodyPr>
          <a:lstStyle/>
          <a:p>
            <a:pPr lvl="1"/>
            <a:r>
              <a:rPr lang="es-VE" sz="3200" i="1" dirty="0" smtClean="0"/>
              <a:t>“</a:t>
            </a:r>
            <a:r>
              <a:rPr lang="es-VE" sz="3200" i="1" dirty="0"/>
              <a:t>Las máquinas cuentan correcto, he visto que todo cuadra en las mesas pero son máquinas, no se equivocan, cuentan lo que les coloques, la tecnología la modifica el ser humano</a:t>
            </a:r>
            <a:r>
              <a:rPr lang="es-VE" sz="3200" i="1" dirty="0" smtClean="0"/>
              <a:t>”</a:t>
            </a:r>
          </a:p>
          <a:p>
            <a:pPr lvl="1"/>
            <a:r>
              <a:rPr lang="es-VE" dirty="0"/>
              <a:t>Ambos grupos de votantes señalan que la demora del ente electoral, CNE, en dar los resultados, puede generar suspicacia producto del temor, que los contrincantes tienen a perder </a:t>
            </a:r>
            <a:r>
              <a:rPr lang="es-VE" i="1" dirty="0"/>
              <a:t>“y es cuando hablan de fraude”</a:t>
            </a:r>
          </a:p>
          <a:p>
            <a:pPr lvl="1"/>
            <a:endParaRPr lang="es-VE" sz="3200" i="1" dirty="0" smtClean="0"/>
          </a:p>
          <a:p>
            <a:pPr marL="457200" lvl="1" indent="0">
              <a:buNone/>
            </a:pPr>
            <a:endParaRPr lang="es-VE" i="1" dirty="0"/>
          </a:p>
        </p:txBody>
      </p:sp>
      <p:pic>
        <p:nvPicPr>
          <p:cNvPr id="8" name="Picture 2" descr="G:\UCAB\CEP\Imagen PIEV\PNG'S\Logo Completo Color.png"/>
          <p:cNvPicPr>
            <a:picLocks noChangeAspect="1" noChangeArrowheads="1"/>
          </p:cNvPicPr>
          <p:nvPr/>
        </p:nvPicPr>
        <p:blipFill>
          <a:blip r:embed="rId2"/>
          <a:srcRect/>
          <a:stretch>
            <a:fillRect/>
          </a:stretch>
        </p:blipFill>
        <p:spPr bwMode="auto">
          <a:xfrm>
            <a:off x="39055" y="38100"/>
            <a:ext cx="2440639" cy="951722"/>
          </a:xfrm>
          <a:prstGeom prst="rect">
            <a:avLst/>
          </a:prstGeom>
          <a:noFill/>
        </p:spPr>
      </p:pic>
      <p:pic>
        <p:nvPicPr>
          <p:cNvPr id="9" name="Picture 3" descr="D:\Documents and Settings\PUBPOLIT\Mis documentos\Mis vídeos\CEP\Logos CEP\Logo UCAB.png"/>
          <p:cNvPicPr>
            <a:picLocks noChangeAspect="1" noChangeArrowheads="1"/>
          </p:cNvPicPr>
          <p:nvPr/>
        </p:nvPicPr>
        <p:blipFill>
          <a:blip r:embed="rId3"/>
          <a:srcRect/>
          <a:stretch>
            <a:fillRect/>
          </a:stretch>
        </p:blipFill>
        <p:spPr bwMode="auto">
          <a:xfrm>
            <a:off x="7045578" y="177022"/>
            <a:ext cx="1882522" cy="673100"/>
          </a:xfrm>
          <a:prstGeom prst="rect">
            <a:avLst/>
          </a:prstGeom>
          <a:noFill/>
        </p:spPr>
      </p:pic>
      <p:sp>
        <p:nvSpPr>
          <p:cNvPr id="10" name="9 CuadroTexto"/>
          <p:cNvSpPr txBox="1"/>
          <p:nvPr/>
        </p:nvSpPr>
        <p:spPr>
          <a:xfrm>
            <a:off x="0" y="964977"/>
            <a:ext cx="9144000" cy="1077218"/>
          </a:xfrm>
          <a:prstGeom prst="rect">
            <a:avLst/>
          </a:prstGeom>
          <a:solidFill>
            <a:srgbClr val="4A892B"/>
          </a:solidFill>
        </p:spPr>
        <p:txBody>
          <a:bodyPr wrap="square" rtlCol="0">
            <a:spAutoFit/>
          </a:bodyPr>
          <a:lstStyle/>
          <a:p>
            <a:pPr algn="r"/>
            <a:r>
              <a:rPr lang="es-VE" sz="3200" b="1" dirty="0" smtClean="0">
                <a:solidFill>
                  <a:schemeClr val="bg1"/>
                </a:solidFill>
                <a:latin typeface="Arial" pitchFamily="34" charset="0"/>
                <a:cs typeface="Arial" pitchFamily="34" charset="0"/>
              </a:rPr>
              <a:t>Principales hallazgos:</a:t>
            </a:r>
          </a:p>
          <a:p>
            <a:pPr algn="r"/>
            <a:r>
              <a:rPr lang="es-VE" sz="3200" b="1" dirty="0" smtClean="0">
                <a:solidFill>
                  <a:schemeClr val="bg1"/>
                </a:solidFill>
                <a:latin typeface="Arial" pitchFamily="34" charset="0"/>
                <a:cs typeface="Arial" pitchFamily="34" charset="0"/>
              </a:rPr>
              <a:t>Fraude e irregularidades</a:t>
            </a:r>
            <a:endParaRPr lang="es-ES" sz="3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3066172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54" y="2054895"/>
            <a:ext cx="8889045" cy="4663405"/>
          </a:xfrm>
        </p:spPr>
        <p:txBody>
          <a:bodyPr>
            <a:normAutofit fontScale="40000" lnSpcReduction="20000"/>
          </a:bodyPr>
          <a:lstStyle/>
          <a:p>
            <a:pPr marL="457200" lvl="1" indent="0">
              <a:buNone/>
            </a:pPr>
            <a:r>
              <a:rPr lang="es-VE" sz="7600" b="1" i="1" dirty="0"/>
              <a:t>L</a:t>
            </a:r>
            <a:r>
              <a:rPr lang="es-VE" sz="7600" b="1" i="1" dirty="0" smtClean="0"/>
              <a:t>a voz parece unánime ante la ausencia de acciones para sancionar o corregir las irregularidades:</a:t>
            </a:r>
          </a:p>
          <a:p>
            <a:pPr marL="457200" lvl="1" indent="0">
              <a:buNone/>
            </a:pPr>
            <a:r>
              <a:rPr lang="es-VE" sz="7600" i="1" dirty="0" smtClean="0"/>
              <a:t>“No pasa nada”</a:t>
            </a:r>
          </a:p>
          <a:p>
            <a:pPr lvl="1"/>
            <a:r>
              <a:rPr lang="es-VE" sz="3200" i="1" dirty="0"/>
              <a:t>“Muertos votando”</a:t>
            </a:r>
          </a:p>
          <a:p>
            <a:pPr lvl="1"/>
            <a:r>
              <a:rPr lang="es-VE" sz="3200" i="1" dirty="0"/>
              <a:t>“Personas con varias cédulas” </a:t>
            </a:r>
          </a:p>
          <a:p>
            <a:pPr lvl="1"/>
            <a:r>
              <a:rPr lang="es-VE" sz="3200" i="1" dirty="0"/>
              <a:t>“Aparecen cajas con los papeles de los votos”</a:t>
            </a:r>
          </a:p>
          <a:p>
            <a:pPr lvl="1"/>
            <a:r>
              <a:rPr lang="es-VE" sz="3200" i="1" dirty="0"/>
              <a:t>“Personas que no pueden votar porque ya votaron por ellas” </a:t>
            </a:r>
          </a:p>
          <a:p>
            <a:pPr lvl="1"/>
            <a:r>
              <a:rPr lang="es-VE" sz="3200" i="1" dirty="0"/>
              <a:t>“Se roban las máquinas de votación”</a:t>
            </a:r>
          </a:p>
          <a:p>
            <a:pPr lvl="1"/>
            <a:r>
              <a:rPr lang="es-VE" sz="3200" i="1" dirty="0"/>
              <a:t>“Demoran en abrir las mesas, no llega el personal”</a:t>
            </a:r>
          </a:p>
          <a:p>
            <a:pPr lvl="1"/>
            <a:r>
              <a:rPr lang="es-VE" sz="3200" i="1" dirty="0"/>
              <a:t>“Se va la luz”</a:t>
            </a:r>
          </a:p>
          <a:p>
            <a:pPr lvl="1"/>
            <a:r>
              <a:rPr lang="es-VE" sz="3200" i="1" dirty="0"/>
              <a:t>“El material está incompleto y no abren las mesas”</a:t>
            </a:r>
          </a:p>
          <a:p>
            <a:pPr lvl="1"/>
            <a:r>
              <a:rPr lang="es-VE" sz="3200" i="1" dirty="0"/>
              <a:t>“Votas de una manera y sale otra cosa”</a:t>
            </a:r>
          </a:p>
          <a:p>
            <a:pPr lvl="1"/>
            <a:r>
              <a:rPr lang="en-US" sz="3200" i="1" dirty="0"/>
              <a:t>“El </a:t>
            </a:r>
            <a:r>
              <a:rPr lang="es-VE" sz="3200" i="1" dirty="0"/>
              <a:t>voto asistido y miran por quien vota o votan por ellos”</a:t>
            </a:r>
          </a:p>
          <a:p>
            <a:pPr lvl="1"/>
            <a:r>
              <a:rPr lang="es-VE" sz="3200" i="1" dirty="0"/>
              <a:t>“Se ven como se queman las cajas con los votos”</a:t>
            </a:r>
          </a:p>
          <a:p>
            <a:pPr lvl="1"/>
            <a:r>
              <a:rPr lang="es-VE" sz="3200" i="1" dirty="0"/>
              <a:t>“Pasan por las casas diciendo que los llevan para que voten, les ofrecen dinero”</a:t>
            </a:r>
          </a:p>
          <a:p>
            <a:pPr lvl="1"/>
            <a:r>
              <a:rPr lang="es-VE" sz="3200" i="1" dirty="0"/>
              <a:t>“Sistema moderno y los resultados se demoran demasiado  en conocerse”</a:t>
            </a:r>
          </a:p>
          <a:p>
            <a:pPr lvl="1"/>
            <a:r>
              <a:rPr lang="es-VE" sz="3200" i="1" dirty="0"/>
              <a:t>“Haces cola fuera del centro de votación, no hay gente votando pero no pasas”</a:t>
            </a:r>
          </a:p>
          <a:p>
            <a:pPr lvl="1"/>
            <a:r>
              <a:rPr lang="es-VE" sz="3200" i="1" dirty="0"/>
              <a:t>“Centro de Votación en los edificios de la Misión Vivienda”</a:t>
            </a:r>
          </a:p>
          <a:p>
            <a:pPr lvl="1"/>
            <a:r>
              <a:rPr lang="es-VE" sz="3200" i="1" dirty="0"/>
              <a:t>“Los chavistas traen gente, con lista en mano,  a votar a última hora”</a:t>
            </a:r>
          </a:p>
          <a:p>
            <a:pPr lvl="1"/>
            <a:endParaRPr lang="es-VE" sz="3200" i="1" dirty="0" smtClean="0"/>
          </a:p>
        </p:txBody>
      </p:sp>
      <p:pic>
        <p:nvPicPr>
          <p:cNvPr id="8" name="Picture 2" descr="G:\UCAB\CEP\Imagen PIEV\PNG'S\Logo Completo Color.png"/>
          <p:cNvPicPr>
            <a:picLocks noChangeAspect="1" noChangeArrowheads="1"/>
          </p:cNvPicPr>
          <p:nvPr/>
        </p:nvPicPr>
        <p:blipFill>
          <a:blip r:embed="rId2"/>
          <a:srcRect/>
          <a:stretch>
            <a:fillRect/>
          </a:stretch>
        </p:blipFill>
        <p:spPr bwMode="auto">
          <a:xfrm>
            <a:off x="39055" y="38100"/>
            <a:ext cx="2440639" cy="951722"/>
          </a:xfrm>
          <a:prstGeom prst="rect">
            <a:avLst/>
          </a:prstGeom>
          <a:noFill/>
        </p:spPr>
      </p:pic>
      <p:pic>
        <p:nvPicPr>
          <p:cNvPr id="9" name="Picture 3" descr="D:\Documents and Settings\PUBPOLIT\Mis documentos\Mis vídeos\CEP\Logos CEP\Logo UCAB.png"/>
          <p:cNvPicPr>
            <a:picLocks noChangeAspect="1" noChangeArrowheads="1"/>
          </p:cNvPicPr>
          <p:nvPr/>
        </p:nvPicPr>
        <p:blipFill>
          <a:blip r:embed="rId3"/>
          <a:srcRect/>
          <a:stretch>
            <a:fillRect/>
          </a:stretch>
        </p:blipFill>
        <p:spPr bwMode="auto">
          <a:xfrm>
            <a:off x="7045578" y="177022"/>
            <a:ext cx="1882522" cy="673100"/>
          </a:xfrm>
          <a:prstGeom prst="rect">
            <a:avLst/>
          </a:prstGeom>
          <a:noFill/>
        </p:spPr>
      </p:pic>
      <p:sp>
        <p:nvSpPr>
          <p:cNvPr id="10" name="9 CuadroTexto"/>
          <p:cNvSpPr txBox="1"/>
          <p:nvPr/>
        </p:nvSpPr>
        <p:spPr>
          <a:xfrm>
            <a:off x="0" y="964977"/>
            <a:ext cx="9144000" cy="1077218"/>
          </a:xfrm>
          <a:prstGeom prst="rect">
            <a:avLst/>
          </a:prstGeom>
          <a:solidFill>
            <a:srgbClr val="4A892B"/>
          </a:solidFill>
        </p:spPr>
        <p:txBody>
          <a:bodyPr wrap="square" rtlCol="0">
            <a:spAutoFit/>
          </a:bodyPr>
          <a:lstStyle/>
          <a:p>
            <a:pPr algn="r"/>
            <a:r>
              <a:rPr lang="es-VE" sz="3200" b="1" dirty="0" smtClean="0">
                <a:solidFill>
                  <a:schemeClr val="bg1"/>
                </a:solidFill>
                <a:latin typeface="Arial" pitchFamily="34" charset="0"/>
                <a:cs typeface="Arial" pitchFamily="34" charset="0"/>
              </a:rPr>
              <a:t>Principales hallazgos:</a:t>
            </a:r>
          </a:p>
          <a:p>
            <a:pPr algn="r"/>
            <a:r>
              <a:rPr lang="es-VE" sz="3200" b="1" dirty="0" smtClean="0">
                <a:solidFill>
                  <a:schemeClr val="bg1"/>
                </a:solidFill>
                <a:latin typeface="Arial" pitchFamily="34" charset="0"/>
                <a:cs typeface="Arial" pitchFamily="34" charset="0"/>
              </a:rPr>
              <a:t>Fraude e irregularidades</a:t>
            </a:r>
            <a:endParaRPr lang="es-ES" sz="3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97880907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54" y="2054895"/>
            <a:ext cx="8889045" cy="4663405"/>
          </a:xfrm>
        </p:spPr>
        <p:txBody>
          <a:bodyPr>
            <a:normAutofit/>
          </a:bodyPr>
          <a:lstStyle/>
          <a:p>
            <a:pPr lvl="1"/>
            <a:r>
              <a:rPr lang="es-VE" sz="4000" dirty="0"/>
              <a:t>¿Deberían aprobarse normas que permitan la postulación de un mayor número de mujeres a cargos de elección popular?</a:t>
            </a:r>
          </a:p>
          <a:p>
            <a:pPr lvl="1"/>
            <a:r>
              <a:rPr lang="es-VE" sz="3200" dirty="0"/>
              <a:t>De ello se obtuvo que la totalidad de los </a:t>
            </a:r>
            <a:r>
              <a:rPr lang="es-VE" sz="3200" dirty="0" smtClean="0"/>
              <a:t>panelistas coincidieron </a:t>
            </a:r>
            <a:r>
              <a:rPr lang="es-VE" sz="3200" dirty="0"/>
              <a:t>en afirmar que la mujer debe tener más participación en cargos de elección </a:t>
            </a:r>
            <a:r>
              <a:rPr lang="es-VE" sz="3200" dirty="0" smtClean="0"/>
              <a:t>popular</a:t>
            </a:r>
            <a:endParaRPr lang="es-VE" sz="3200" dirty="0"/>
          </a:p>
        </p:txBody>
      </p:sp>
      <p:pic>
        <p:nvPicPr>
          <p:cNvPr id="8" name="Picture 2" descr="G:\UCAB\CEP\Imagen PIEV\PNG'S\Logo Completo Color.png"/>
          <p:cNvPicPr>
            <a:picLocks noChangeAspect="1" noChangeArrowheads="1"/>
          </p:cNvPicPr>
          <p:nvPr/>
        </p:nvPicPr>
        <p:blipFill>
          <a:blip r:embed="rId2"/>
          <a:srcRect/>
          <a:stretch>
            <a:fillRect/>
          </a:stretch>
        </p:blipFill>
        <p:spPr bwMode="auto">
          <a:xfrm>
            <a:off x="39055" y="38100"/>
            <a:ext cx="2440639" cy="951722"/>
          </a:xfrm>
          <a:prstGeom prst="rect">
            <a:avLst/>
          </a:prstGeom>
          <a:noFill/>
        </p:spPr>
      </p:pic>
      <p:pic>
        <p:nvPicPr>
          <p:cNvPr id="9" name="Picture 3" descr="D:\Documents and Settings\PUBPOLIT\Mis documentos\Mis vídeos\CEP\Logos CEP\Logo UCAB.png"/>
          <p:cNvPicPr>
            <a:picLocks noChangeAspect="1" noChangeArrowheads="1"/>
          </p:cNvPicPr>
          <p:nvPr/>
        </p:nvPicPr>
        <p:blipFill>
          <a:blip r:embed="rId3"/>
          <a:srcRect/>
          <a:stretch>
            <a:fillRect/>
          </a:stretch>
        </p:blipFill>
        <p:spPr bwMode="auto">
          <a:xfrm>
            <a:off x="7045578" y="177022"/>
            <a:ext cx="1882522" cy="673100"/>
          </a:xfrm>
          <a:prstGeom prst="rect">
            <a:avLst/>
          </a:prstGeom>
          <a:noFill/>
        </p:spPr>
      </p:pic>
      <p:sp>
        <p:nvSpPr>
          <p:cNvPr id="10" name="9 CuadroTexto"/>
          <p:cNvSpPr txBox="1"/>
          <p:nvPr/>
        </p:nvSpPr>
        <p:spPr>
          <a:xfrm>
            <a:off x="0" y="964977"/>
            <a:ext cx="9144000" cy="1077218"/>
          </a:xfrm>
          <a:prstGeom prst="rect">
            <a:avLst/>
          </a:prstGeom>
          <a:solidFill>
            <a:srgbClr val="4A892B"/>
          </a:solidFill>
        </p:spPr>
        <p:txBody>
          <a:bodyPr wrap="square" rtlCol="0">
            <a:spAutoFit/>
          </a:bodyPr>
          <a:lstStyle/>
          <a:p>
            <a:pPr algn="r"/>
            <a:r>
              <a:rPr lang="es-VE" sz="3200" b="1" dirty="0" smtClean="0">
                <a:solidFill>
                  <a:schemeClr val="bg1"/>
                </a:solidFill>
                <a:latin typeface="Arial" pitchFamily="34" charset="0"/>
                <a:cs typeface="Arial" pitchFamily="34" charset="0"/>
              </a:rPr>
              <a:t>Principales hallazgos:</a:t>
            </a:r>
          </a:p>
          <a:p>
            <a:pPr algn="r"/>
            <a:r>
              <a:rPr lang="es-VE" sz="3200" b="1" dirty="0" smtClean="0">
                <a:solidFill>
                  <a:schemeClr val="bg1"/>
                </a:solidFill>
                <a:latin typeface="Arial" pitchFamily="34" charset="0"/>
                <a:cs typeface="Arial" pitchFamily="34" charset="0"/>
              </a:rPr>
              <a:t>Participación de la mujer</a:t>
            </a:r>
            <a:endParaRPr lang="es-ES" sz="3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57618973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54" y="2054895"/>
            <a:ext cx="8889045" cy="4663405"/>
          </a:xfrm>
        </p:spPr>
        <p:txBody>
          <a:bodyPr>
            <a:normAutofit fontScale="85000" lnSpcReduction="20000"/>
          </a:bodyPr>
          <a:lstStyle/>
          <a:p>
            <a:r>
              <a:rPr lang="es-VE" dirty="0"/>
              <a:t>En líneas generales, coinciden en reconocer como aspectos positivos del Consejo Nacional Electoral, los siguientes:</a:t>
            </a:r>
          </a:p>
          <a:p>
            <a:pPr lvl="1"/>
            <a:r>
              <a:rPr lang="es-VE" dirty="0"/>
              <a:t>Constante campaña informativa sobre cada comicio</a:t>
            </a:r>
          </a:p>
          <a:p>
            <a:pPr lvl="2"/>
            <a:r>
              <a:rPr lang="es-VE" i="1" dirty="0"/>
              <a:t>“La campaña es clara, constante, describe bien todo, es ilustrativa, lo dicen paso a paso, explican todo muy bien y aunque uno ya haya votado varias veces, ellos explican siempre todo muy bien”</a:t>
            </a:r>
          </a:p>
          <a:p>
            <a:pPr lvl="1"/>
            <a:r>
              <a:rPr lang="es-VE" dirty="0"/>
              <a:t>Personal técnico </a:t>
            </a:r>
          </a:p>
          <a:p>
            <a:pPr lvl="2"/>
            <a:r>
              <a:rPr lang="es-VE" dirty="0"/>
              <a:t>“El personal técnico está claramente identificado, está en todo el país atendiendo todo y procurando solucionar los inconvenientes que se presenten”</a:t>
            </a:r>
          </a:p>
          <a:p>
            <a:pPr lvl="1"/>
            <a:r>
              <a:rPr lang="es-VE" dirty="0"/>
              <a:t>Instrucción</a:t>
            </a:r>
          </a:p>
          <a:p>
            <a:pPr lvl="2"/>
            <a:r>
              <a:rPr lang="es-VE" dirty="0"/>
              <a:t>“Dan cursos a quienes son seleccionados como miembros de mesa”</a:t>
            </a:r>
          </a:p>
          <a:p>
            <a:pPr lvl="1"/>
            <a:r>
              <a:rPr lang="es-VE" dirty="0"/>
              <a:t>Instalación </a:t>
            </a:r>
          </a:p>
          <a:p>
            <a:pPr lvl="2"/>
            <a:r>
              <a:rPr lang="es-VE" i="1" dirty="0" smtClean="0"/>
              <a:t>“Instalan temprano y rápido las mesas, entregan el material pero las fallas son pocas a lo mejor por saboteo de los trabajadores no se sabe”</a:t>
            </a:r>
            <a:endParaRPr lang="es-VE" i="1" dirty="0"/>
          </a:p>
        </p:txBody>
      </p:sp>
      <p:pic>
        <p:nvPicPr>
          <p:cNvPr id="8" name="Picture 2" descr="G:\UCAB\CEP\Imagen PIEV\PNG'S\Logo Completo Color.png"/>
          <p:cNvPicPr>
            <a:picLocks noChangeAspect="1" noChangeArrowheads="1"/>
          </p:cNvPicPr>
          <p:nvPr/>
        </p:nvPicPr>
        <p:blipFill>
          <a:blip r:embed="rId2"/>
          <a:srcRect/>
          <a:stretch>
            <a:fillRect/>
          </a:stretch>
        </p:blipFill>
        <p:spPr bwMode="auto">
          <a:xfrm>
            <a:off x="39055" y="38100"/>
            <a:ext cx="2440639" cy="951722"/>
          </a:xfrm>
          <a:prstGeom prst="rect">
            <a:avLst/>
          </a:prstGeom>
          <a:noFill/>
        </p:spPr>
      </p:pic>
      <p:pic>
        <p:nvPicPr>
          <p:cNvPr id="9" name="Picture 3" descr="D:\Documents and Settings\PUBPOLIT\Mis documentos\Mis vídeos\CEP\Logos CEP\Logo UCAB.png"/>
          <p:cNvPicPr>
            <a:picLocks noChangeAspect="1" noChangeArrowheads="1"/>
          </p:cNvPicPr>
          <p:nvPr/>
        </p:nvPicPr>
        <p:blipFill>
          <a:blip r:embed="rId3"/>
          <a:srcRect/>
          <a:stretch>
            <a:fillRect/>
          </a:stretch>
        </p:blipFill>
        <p:spPr bwMode="auto">
          <a:xfrm>
            <a:off x="7045578" y="177022"/>
            <a:ext cx="1882522" cy="673100"/>
          </a:xfrm>
          <a:prstGeom prst="rect">
            <a:avLst/>
          </a:prstGeom>
          <a:noFill/>
        </p:spPr>
      </p:pic>
      <p:sp>
        <p:nvSpPr>
          <p:cNvPr id="10" name="9 CuadroTexto"/>
          <p:cNvSpPr txBox="1"/>
          <p:nvPr/>
        </p:nvSpPr>
        <p:spPr>
          <a:xfrm>
            <a:off x="0" y="964977"/>
            <a:ext cx="9144000" cy="1077218"/>
          </a:xfrm>
          <a:prstGeom prst="rect">
            <a:avLst/>
          </a:prstGeom>
          <a:solidFill>
            <a:srgbClr val="4A892B"/>
          </a:solidFill>
        </p:spPr>
        <p:txBody>
          <a:bodyPr wrap="square" rtlCol="0">
            <a:spAutoFit/>
          </a:bodyPr>
          <a:lstStyle/>
          <a:p>
            <a:pPr algn="r"/>
            <a:r>
              <a:rPr lang="es-VE" sz="3200" b="1" dirty="0" smtClean="0">
                <a:solidFill>
                  <a:schemeClr val="bg1"/>
                </a:solidFill>
                <a:latin typeface="Arial" pitchFamily="34" charset="0"/>
                <a:cs typeface="Arial" pitchFamily="34" charset="0"/>
              </a:rPr>
              <a:t>Principales hallazgos:</a:t>
            </a:r>
          </a:p>
          <a:p>
            <a:pPr algn="r"/>
            <a:r>
              <a:rPr lang="es-VE" sz="3200" b="1" dirty="0" smtClean="0">
                <a:solidFill>
                  <a:schemeClr val="bg1"/>
                </a:solidFill>
                <a:latin typeface="Arial" pitchFamily="34" charset="0"/>
                <a:cs typeface="Arial" pitchFamily="34" charset="0"/>
              </a:rPr>
              <a:t>CNE</a:t>
            </a:r>
            <a:endParaRPr lang="es-ES" sz="3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89837870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54" y="2054895"/>
            <a:ext cx="8889045" cy="4663405"/>
          </a:xfrm>
        </p:spPr>
        <p:txBody>
          <a:bodyPr>
            <a:normAutofit fontScale="85000" lnSpcReduction="20000"/>
          </a:bodyPr>
          <a:lstStyle/>
          <a:p>
            <a:pPr lvl="0"/>
            <a:r>
              <a:rPr lang="es-VE" dirty="0"/>
              <a:t>En relación con lo que los aspectos negativos, indicaron</a:t>
            </a:r>
          </a:p>
          <a:p>
            <a:pPr lvl="1"/>
            <a:r>
              <a:rPr lang="es-VE" dirty="0"/>
              <a:t>Resultados no se emiten con celeridad</a:t>
            </a:r>
          </a:p>
          <a:p>
            <a:pPr lvl="2"/>
            <a:r>
              <a:rPr lang="es-VE" i="1" dirty="0"/>
              <a:t>“Si son tan modernos deberían dar los resultados rápido porque uno empieza a sospechar qué estarán haciendo que no los dicen”</a:t>
            </a:r>
          </a:p>
          <a:p>
            <a:pPr lvl="1"/>
            <a:r>
              <a:rPr lang="es-VE" dirty="0"/>
              <a:t>Los miembros generan suspicacias en cuanto a su preferencia política, en especial, la rectora principal</a:t>
            </a:r>
          </a:p>
          <a:p>
            <a:pPr lvl="2"/>
            <a:r>
              <a:rPr lang="es-VE" i="1" dirty="0"/>
              <a:t>“Tibisay Lucena participa en actos del gobierno y cuando ella habla y se refiere a ellos es como diferente su mirada…cuando da los resultados tiene como una sonrisa, no me parece”</a:t>
            </a:r>
          </a:p>
          <a:p>
            <a:pPr lvl="1"/>
            <a:r>
              <a:rPr lang="es-VE" dirty="0"/>
              <a:t>Rectores  con período vencido</a:t>
            </a:r>
          </a:p>
          <a:p>
            <a:pPr lvl="2"/>
            <a:r>
              <a:rPr lang="es-VE" i="1" dirty="0"/>
              <a:t>“Creo que algunos rectores tienen el período vencido desde hace tiempo y nada que los cambian eso no está correcto”</a:t>
            </a:r>
          </a:p>
          <a:p>
            <a:pPr lvl="1"/>
            <a:r>
              <a:rPr lang="es-VE" dirty="0"/>
              <a:t>Demoras en instalación de algunas mesas</a:t>
            </a:r>
          </a:p>
          <a:p>
            <a:pPr lvl="2"/>
            <a:r>
              <a:rPr lang="es-VE" i="1" dirty="0"/>
              <a:t>“A veces se demoran en abrir las mesas porque no ha llegado el personal o las máquinas fallan”</a:t>
            </a:r>
          </a:p>
        </p:txBody>
      </p:sp>
      <p:pic>
        <p:nvPicPr>
          <p:cNvPr id="8" name="Picture 2" descr="G:\UCAB\CEP\Imagen PIEV\PNG'S\Logo Completo Color.png"/>
          <p:cNvPicPr>
            <a:picLocks noChangeAspect="1" noChangeArrowheads="1"/>
          </p:cNvPicPr>
          <p:nvPr/>
        </p:nvPicPr>
        <p:blipFill>
          <a:blip r:embed="rId2"/>
          <a:srcRect/>
          <a:stretch>
            <a:fillRect/>
          </a:stretch>
        </p:blipFill>
        <p:spPr bwMode="auto">
          <a:xfrm>
            <a:off x="39055" y="38100"/>
            <a:ext cx="2440639" cy="951722"/>
          </a:xfrm>
          <a:prstGeom prst="rect">
            <a:avLst/>
          </a:prstGeom>
          <a:noFill/>
        </p:spPr>
      </p:pic>
      <p:pic>
        <p:nvPicPr>
          <p:cNvPr id="9" name="Picture 3" descr="D:\Documents and Settings\PUBPOLIT\Mis documentos\Mis vídeos\CEP\Logos CEP\Logo UCAB.png"/>
          <p:cNvPicPr>
            <a:picLocks noChangeAspect="1" noChangeArrowheads="1"/>
          </p:cNvPicPr>
          <p:nvPr/>
        </p:nvPicPr>
        <p:blipFill>
          <a:blip r:embed="rId3"/>
          <a:srcRect/>
          <a:stretch>
            <a:fillRect/>
          </a:stretch>
        </p:blipFill>
        <p:spPr bwMode="auto">
          <a:xfrm>
            <a:off x="7045578" y="177022"/>
            <a:ext cx="1882522" cy="673100"/>
          </a:xfrm>
          <a:prstGeom prst="rect">
            <a:avLst/>
          </a:prstGeom>
          <a:noFill/>
        </p:spPr>
      </p:pic>
      <p:sp>
        <p:nvSpPr>
          <p:cNvPr id="10" name="9 CuadroTexto"/>
          <p:cNvSpPr txBox="1"/>
          <p:nvPr/>
        </p:nvSpPr>
        <p:spPr>
          <a:xfrm>
            <a:off x="0" y="964977"/>
            <a:ext cx="9144000" cy="1077218"/>
          </a:xfrm>
          <a:prstGeom prst="rect">
            <a:avLst/>
          </a:prstGeom>
          <a:solidFill>
            <a:srgbClr val="4A892B"/>
          </a:solidFill>
        </p:spPr>
        <p:txBody>
          <a:bodyPr wrap="square" rtlCol="0">
            <a:spAutoFit/>
          </a:bodyPr>
          <a:lstStyle/>
          <a:p>
            <a:pPr algn="r"/>
            <a:r>
              <a:rPr lang="es-VE" sz="3200" b="1" dirty="0" smtClean="0">
                <a:solidFill>
                  <a:schemeClr val="bg1"/>
                </a:solidFill>
                <a:latin typeface="Arial" pitchFamily="34" charset="0"/>
                <a:cs typeface="Arial" pitchFamily="34" charset="0"/>
              </a:rPr>
              <a:t>Principales hallazgos:</a:t>
            </a:r>
          </a:p>
          <a:p>
            <a:pPr algn="r"/>
            <a:r>
              <a:rPr lang="es-VE" sz="3200" b="1" dirty="0" smtClean="0">
                <a:solidFill>
                  <a:schemeClr val="bg1"/>
                </a:solidFill>
                <a:latin typeface="Arial" pitchFamily="34" charset="0"/>
                <a:cs typeface="Arial" pitchFamily="34" charset="0"/>
              </a:rPr>
              <a:t>CNE</a:t>
            </a:r>
            <a:endParaRPr lang="es-ES" sz="3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75193321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G:\UCAB\CEP\Imagen PIEV\PNG'S\Logo Completo Color.png"/>
          <p:cNvPicPr>
            <a:picLocks noChangeAspect="1" noChangeArrowheads="1"/>
          </p:cNvPicPr>
          <p:nvPr/>
        </p:nvPicPr>
        <p:blipFill>
          <a:blip r:embed="rId2"/>
          <a:srcRect/>
          <a:stretch>
            <a:fillRect/>
          </a:stretch>
        </p:blipFill>
        <p:spPr bwMode="auto">
          <a:xfrm>
            <a:off x="39055" y="38100"/>
            <a:ext cx="2440639" cy="951722"/>
          </a:xfrm>
          <a:prstGeom prst="rect">
            <a:avLst/>
          </a:prstGeom>
          <a:noFill/>
        </p:spPr>
      </p:pic>
      <p:pic>
        <p:nvPicPr>
          <p:cNvPr id="9" name="Picture 3" descr="D:\Documents and Settings\PUBPOLIT\Mis documentos\Mis vídeos\CEP\Logos CEP\Logo UCAB.png"/>
          <p:cNvPicPr>
            <a:picLocks noChangeAspect="1" noChangeArrowheads="1"/>
          </p:cNvPicPr>
          <p:nvPr/>
        </p:nvPicPr>
        <p:blipFill>
          <a:blip r:embed="rId3"/>
          <a:srcRect/>
          <a:stretch>
            <a:fillRect/>
          </a:stretch>
        </p:blipFill>
        <p:spPr bwMode="auto">
          <a:xfrm>
            <a:off x="7045578" y="177022"/>
            <a:ext cx="1882522" cy="673100"/>
          </a:xfrm>
          <a:prstGeom prst="rect">
            <a:avLst/>
          </a:prstGeom>
          <a:noFill/>
        </p:spPr>
      </p:pic>
      <p:sp>
        <p:nvSpPr>
          <p:cNvPr id="10" name="9 CuadroTexto"/>
          <p:cNvSpPr txBox="1"/>
          <p:nvPr/>
        </p:nvSpPr>
        <p:spPr>
          <a:xfrm>
            <a:off x="0" y="964977"/>
            <a:ext cx="9144000" cy="1077218"/>
          </a:xfrm>
          <a:prstGeom prst="rect">
            <a:avLst/>
          </a:prstGeom>
          <a:solidFill>
            <a:srgbClr val="4A892B"/>
          </a:solidFill>
        </p:spPr>
        <p:txBody>
          <a:bodyPr wrap="square" rtlCol="0">
            <a:spAutoFit/>
          </a:bodyPr>
          <a:lstStyle/>
          <a:p>
            <a:pPr algn="r"/>
            <a:r>
              <a:rPr lang="es-VE" sz="3200" b="1" dirty="0" smtClean="0">
                <a:solidFill>
                  <a:schemeClr val="bg1"/>
                </a:solidFill>
                <a:latin typeface="Arial" pitchFamily="34" charset="0"/>
                <a:cs typeface="Arial" pitchFamily="34" charset="0"/>
              </a:rPr>
              <a:t>Principales hallazgos:</a:t>
            </a:r>
          </a:p>
          <a:p>
            <a:pPr algn="r"/>
            <a:r>
              <a:rPr lang="es-VE" sz="3200" b="1" dirty="0" smtClean="0">
                <a:solidFill>
                  <a:schemeClr val="bg1"/>
                </a:solidFill>
                <a:latin typeface="Arial" pitchFamily="34" charset="0"/>
                <a:cs typeface="Arial" pitchFamily="34" charset="0"/>
              </a:rPr>
              <a:t>Caracer</a:t>
            </a:r>
            <a:r>
              <a:rPr lang="es-VE" sz="3200" b="1" dirty="0" smtClean="0">
                <a:solidFill>
                  <a:schemeClr val="bg1"/>
                </a:solidFill>
                <a:latin typeface="Arial" pitchFamily="34" charset="0"/>
                <a:cs typeface="Arial" pitchFamily="34" charset="0"/>
              </a:rPr>
              <a:t>ísticas de los Rectores</a:t>
            </a:r>
            <a:endParaRPr lang="es-ES" sz="3200" b="1" dirty="0">
              <a:solidFill>
                <a:schemeClr val="bg1"/>
              </a:solidFill>
              <a:latin typeface="Arial" pitchFamily="34" charset="0"/>
              <a:cs typeface="Arial" pitchFamily="34" charset="0"/>
            </a:endParaRPr>
          </a:p>
        </p:txBody>
      </p:sp>
      <p:graphicFrame>
        <p:nvGraphicFramePr>
          <p:cNvPr id="5" name="Diagram 4"/>
          <p:cNvGraphicFramePr/>
          <p:nvPr>
            <p:extLst>
              <p:ext uri="{D42A27DB-BD31-4B8C-83A1-F6EECF244321}">
                <p14:modId xmlns:p14="http://schemas.microsoft.com/office/powerpoint/2010/main" val="3489592037"/>
              </p:ext>
            </p:extLst>
          </p:nvPr>
        </p:nvGraphicFramePr>
        <p:xfrm>
          <a:off x="147096" y="2394766"/>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Box 5"/>
          <p:cNvSpPr txBox="1"/>
          <p:nvPr/>
        </p:nvSpPr>
        <p:spPr>
          <a:xfrm>
            <a:off x="6243096" y="3449053"/>
            <a:ext cx="2900904" cy="3385542"/>
          </a:xfrm>
          <a:prstGeom prst="rect">
            <a:avLst/>
          </a:prstGeom>
          <a:noFill/>
        </p:spPr>
        <p:txBody>
          <a:bodyPr wrap="square" rtlCol="0">
            <a:spAutoFit/>
          </a:bodyPr>
          <a:lstStyle/>
          <a:p>
            <a:pPr marL="0" lvl="1" algn="ctr"/>
            <a:r>
              <a:rPr lang="es-VE" sz="2800" i="1" dirty="0"/>
              <a:t>“Ni del Gobierno ni de la  Oposición”. “Alguien totalmente apolítico, ni de uno ni de otros”</a:t>
            </a:r>
          </a:p>
          <a:p>
            <a:pPr algn="ctr"/>
            <a:endParaRPr lang="es-ES_tradnl" dirty="0"/>
          </a:p>
        </p:txBody>
      </p:sp>
    </p:spTree>
    <p:extLst>
      <p:ext uri="{BB962C8B-B14F-4D97-AF65-F5344CB8AC3E}">
        <p14:creationId xmlns:p14="http://schemas.microsoft.com/office/powerpoint/2010/main" val="413732723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54" y="2054895"/>
            <a:ext cx="8889045" cy="4663405"/>
          </a:xfrm>
        </p:spPr>
        <p:txBody>
          <a:bodyPr>
            <a:normAutofit/>
          </a:bodyPr>
          <a:lstStyle/>
          <a:p>
            <a:pPr lvl="1"/>
            <a:r>
              <a:rPr lang="es-VE" dirty="0"/>
              <a:t>La condición electoral </a:t>
            </a:r>
            <a:r>
              <a:rPr lang="es-VE" dirty="0" smtClean="0"/>
              <a:t>medular del proceso </a:t>
            </a:r>
            <a:r>
              <a:rPr lang="es-VE" dirty="0"/>
              <a:t>es la </a:t>
            </a:r>
            <a:r>
              <a:rPr lang="es-VE" sz="4000" b="1" dirty="0" smtClean="0"/>
              <a:t>transparencia</a:t>
            </a:r>
          </a:p>
          <a:p>
            <a:pPr lvl="1"/>
            <a:r>
              <a:rPr lang="es-VE" dirty="0"/>
              <a:t>L</a:t>
            </a:r>
            <a:r>
              <a:rPr lang="es-VE" dirty="0" smtClean="0"/>
              <a:t>os </a:t>
            </a:r>
            <a:r>
              <a:rPr lang="es-VE" dirty="0"/>
              <a:t>demás eslabones parecen partir de allí: imparcialidad, respeto, claridad, honestidad. </a:t>
            </a:r>
          </a:p>
          <a:p>
            <a:pPr lvl="2"/>
            <a:r>
              <a:rPr lang="es-VE" dirty="0"/>
              <a:t>Cumplir con el rol de un verdadero árbitro.</a:t>
            </a:r>
          </a:p>
          <a:p>
            <a:pPr lvl="1"/>
            <a:r>
              <a:rPr lang="es-VE" dirty="0"/>
              <a:t>Integridad Electoral se perfila como la propuesta de garantía para un votante. </a:t>
            </a:r>
          </a:p>
        </p:txBody>
      </p:sp>
      <p:pic>
        <p:nvPicPr>
          <p:cNvPr id="8" name="Picture 2" descr="G:\UCAB\CEP\Imagen PIEV\PNG'S\Logo Completo Color.png"/>
          <p:cNvPicPr>
            <a:picLocks noChangeAspect="1" noChangeArrowheads="1"/>
          </p:cNvPicPr>
          <p:nvPr/>
        </p:nvPicPr>
        <p:blipFill>
          <a:blip r:embed="rId2"/>
          <a:srcRect/>
          <a:stretch>
            <a:fillRect/>
          </a:stretch>
        </p:blipFill>
        <p:spPr bwMode="auto">
          <a:xfrm>
            <a:off x="39055" y="38100"/>
            <a:ext cx="2440639" cy="951722"/>
          </a:xfrm>
          <a:prstGeom prst="rect">
            <a:avLst/>
          </a:prstGeom>
          <a:noFill/>
        </p:spPr>
      </p:pic>
      <p:pic>
        <p:nvPicPr>
          <p:cNvPr id="9" name="Picture 3" descr="D:\Documents and Settings\PUBPOLIT\Mis documentos\Mis vídeos\CEP\Logos CEP\Logo UCAB.png"/>
          <p:cNvPicPr>
            <a:picLocks noChangeAspect="1" noChangeArrowheads="1"/>
          </p:cNvPicPr>
          <p:nvPr/>
        </p:nvPicPr>
        <p:blipFill>
          <a:blip r:embed="rId3"/>
          <a:srcRect/>
          <a:stretch>
            <a:fillRect/>
          </a:stretch>
        </p:blipFill>
        <p:spPr bwMode="auto">
          <a:xfrm>
            <a:off x="7045578" y="177022"/>
            <a:ext cx="1882522" cy="673100"/>
          </a:xfrm>
          <a:prstGeom prst="rect">
            <a:avLst/>
          </a:prstGeom>
          <a:noFill/>
        </p:spPr>
      </p:pic>
      <p:sp>
        <p:nvSpPr>
          <p:cNvPr id="10" name="9 CuadroTexto"/>
          <p:cNvSpPr txBox="1"/>
          <p:nvPr/>
        </p:nvSpPr>
        <p:spPr>
          <a:xfrm>
            <a:off x="0" y="964977"/>
            <a:ext cx="9144000" cy="1077218"/>
          </a:xfrm>
          <a:prstGeom prst="rect">
            <a:avLst/>
          </a:prstGeom>
          <a:solidFill>
            <a:srgbClr val="4A892B"/>
          </a:solidFill>
        </p:spPr>
        <p:txBody>
          <a:bodyPr wrap="square" rtlCol="0">
            <a:spAutoFit/>
          </a:bodyPr>
          <a:lstStyle/>
          <a:p>
            <a:pPr algn="r"/>
            <a:r>
              <a:rPr lang="es-VE" sz="3200" b="1" dirty="0" smtClean="0">
                <a:solidFill>
                  <a:schemeClr val="bg1"/>
                </a:solidFill>
                <a:latin typeface="Arial" pitchFamily="34" charset="0"/>
                <a:cs typeface="Arial" pitchFamily="34" charset="0"/>
              </a:rPr>
              <a:t>Principales hallazgos:</a:t>
            </a:r>
          </a:p>
          <a:p>
            <a:pPr algn="r"/>
            <a:r>
              <a:rPr lang="es-VE" sz="3200" b="1" dirty="0" smtClean="0">
                <a:solidFill>
                  <a:schemeClr val="bg1"/>
                </a:solidFill>
                <a:latin typeface="Arial" pitchFamily="34" charset="0"/>
                <a:cs typeface="Arial" pitchFamily="34" charset="0"/>
              </a:rPr>
              <a:t>CNE</a:t>
            </a:r>
            <a:endParaRPr lang="es-ES" sz="3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4756564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8496" y="2286000"/>
            <a:ext cx="8024327" cy="4572000"/>
          </a:xfrm>
        </p:spPr>
        <p:txBody>
          <a:bodyPr>
            <a:normAutofit/>
          </a:bodyPr>
          <a:lstStyle/>
          <a:p>
            <a:pPr marL="0" indent="0" algn="ctr">
              <a:buNone/>
            </a:pPr>
            <a:r>
              <a:rPr lang="es-ES_tradnl" sz="3900" b="1" dirty="0" smtClean="0">
                <a:solidFill>
                  <a:srgbClr val="10253F"/>
                </a:solidFill>
                <a:latin typeface="DTLNobelT" pitchFamily="50" charset="0"/>
                <a:cs typeface="Gill Sans"/>
              </a:rPr>
              <a:t>Objetivo</a:t>
            </a:r>
            <a:endParaRPr lang="es-ES_tradnl" sz="3900" b="1" dirty="0">
              <a:solidFill>
                <a:srgbClr val="10253F"/>
              </a:solidFill>
              <a:latin typeface="DTLNobelT" pitchFamily="50" charset="0"/>
              <a:cs typeface="Gill Sans"/>
            </a:endParaRPr>
          </a:p>
          <a:p>
            <a:pPr marL="457200" lvl="1" indent="0" algn="ctr">
              <a:buNone/>
            </a:pPr>
            <a:r>
              <a:rPr lang="es-VE" sz="3200" dirty="0"/>
              <a:t>Indagar percepciones, actitudes, orientaciones e imagen de la ciudadanía en relación con el Sistema Electoral Venezolano, así como sus expectativas de reforma según grupos políticos</a:t>
            </a:r>
          </a:p>
        </p:txBody>
      </p:sp>
      <p:pic>
        <p:nvPicPr>
          <p:cNvPr id="5" name="Picture 2" descr="G:\UCAB\CEP\Imagen PIEV\PNG'S\Logo Completo Color.png"/>
          <p:cNvPicPr>
            <a:picLocks noChangeAspect="1" noChangeArrowheads="1"/>
          </p:cNvPicPr>
          <p:nvPr/>
        </p:nvPicPr>
        <p:blipFill>
          <a:blip r:embed="rId3"/>
          <a:srcRect/>
          <a:stretch>
            <a:fillRect/>
          </a:stretch>
        </p:blipFill>
        <p:spPr bwMode="auto">
          <a:xfrm>
            <a:off x="39055" y="38100"/>
            <a:ext cx="2440639" cy="951722"/>
          </a:xfrm>
          <a:prstGeom prst="rect">
            <a:avLst/>
          </a:prstGeom>
          <a:noFill/>
        </p:spPr>
      </p:pic>
      <p:pic>
        <p:nvPicPr>
          <p:cNvPr id="6" name="Picture 3" descr="D:\Documents and Settings\PUBPOLIT\Mis documentos\Mis vídeos\CEP\Logos CEP\Logo UCAB.png"/>
          <p:cNvPicPr>
            <a:picLocks noChangeAspect="1" noChangeArrowheads="1"/>
          </p:cNvPicPr>
          <p:nvPr/>
        </p:nvPicPr>
        <p:blipFill>
          <a:blip r:embed="rId4"/>
          <a:srcRect/>
          <a:stretch>
            <a:fillRect/>
          </a:stretch>
        </p:blipFill>
        <p:spPr bwMode="auto">
          <a:xfrm>
            <a:off x="7045578" y="177022"/>
            <a:ext cx="1882522" cy="673100"/>
          </a:xfrm>
          <a:prstGeom prst="rect">
            <a:avLst/>
          </a:prstGeom>
          <a:noFill/>
        </p:spPr>
      </p:pic>
      <p:sp>
        <p:nvSpPr>
          <p:cNvPr id="7" name="6 CuadroTexto"/>
          <p:cNvSpPr txBox="1"/>
          <p:nvPr/>
        </p:nvSpPr>
        <p:spPr>
          <a:xfrm>
            <a:off x="0" y="1244377"/>
            <a:ext cx="9144000" cy="830997"/>
          </a:xfrm>
          <a:prstGeom prst="rect">
            <a:avLst/>
          </a:prstGeom>
          <a:solidFill>
            <a:srgbClr val="F29120"/>
          </a:solidFill>
        </p:spPr>
        <p:txBody>
          <a:bodyPr wrap="square" rtlCol="0">
            <a:spAutoFit/>
          </a:bodyPr>
          <a:lstStyle/>
          <a:p>
            <a:pPr algn="r"/>
            <a:r>
              <a:rPr lang="es-VE" sz="2400" b="1" dirty="0" smtClean="0">
                <a:solidFill>
                  <a:schemeClr val="bg1"/>
                </a:solidFill>
                <a:latin typeface="Arial" pitchFamily="34" charset="0"/>
                <a:cs typeface="Arial" pitchFamily="34" charset="0"/>
              </a:rPr>
              <a:t>Estudio cualitativo</a:t>
            </a:r>
          </a:p>
          <a:p>
            <a:pPr algn="r"/>
            <a:r>
              <a:rPr lang="es-VE" sz="2400" b="1" dirty="0" smtClean="0">
                <a:solidFill>
                  <a:schemeClr val="bg1"/>
                </a:solidFill>
                <a:latin typeface="Arial" pitchFamily="34" charset="0"/>
                <a:cs typeface="Arial" pitchFamily="34" charset="0"/>
              </a:rPr>
              <a:t>Percepciones de la ciudadanía</a:t>
            </a:r>
            <a:endParaRPr lang="es-ES" sz="24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53482290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54" y="2054895"/>
            <a:ext cx="8889045" cy="4663405"/>
          </a:xfrm>
        </p:spPr>
        <p:txBody>
          <a:bodyPr>
            <a:normAutofit/>
          </a:bodyPr>
          <a:lstStyle/>
          <a:p>
            <a:pPr lvl="1"/>
            <a:r>
              <a:rPr lang="es-VE" dirty="0" smtClean="0"/>
              <a:t>Las expectativas,</a:t>
            </a:r>
            <a:r>
              <a:rPr lang="es-VE" dirty="0"/>
              <a:t> </a:t>
            </a:r>
            <a:r>
              <a:rPr lang="es-VE" dirty="0" smtClean="0"/>
              <a:t>percepciones y valoraci</a:t>
            </a:r>
            <a:r>
              <a:rPr lang="es-VE" dirty="0" smtClean="0"/>
              <a:t>ón del sistema electoral permanece y se consolida aún en este año inusual (no electoral).</a:t>
            </a:r>
          </a:p>
          <a:p>
            <a:pPr lvl="1"/>
            <a:r>
              <a:rPr lang="es-VE" dirty="0" smtClean="0"/>
              <a:t>Hay una clara demanda de profesionalismo e imparcialidad al CNE</a:t>
            </a:r>
          </a:p>
          <a:p>
            <a:pPr lvl="1"/>
            <a:r>
              <a:rPr lang="es-VE" dirty="0" smtClean="0"/>
              <a:t>Así como de respuestas a irregularidades</a:t>
            </a:r>
          </a:p>
          <a:p>
            <a:pPr lvl="1"/>
            <a:r>
              <a:rPr lang="es-VE" dirty="0" smtClean="0"/>
              <a:t>El valor del voto perdura y se consolida</a:t>
            </a:r>
          </a:p>
          <a:p>
            <a:pPr lvl="1"/>
            <a:r>
              <a:rPr lang="es-VE" dirty="0" smtClean="0"/>
              <a:t>Es percibido como una herramienta</a:t>
            </a:r>
          </a:p>
          <a:p>
            <a:pPr lvl="1"/>
            <a:r>
              <a:rPr lang="es-VE" dirty="0" smtClean="0"/>
              <a:t>Empoderamiento</a:t>
            </a:r>
            <a:endParaRPr lang="es-VE" dirty="0" smtClean="0"/>
          </a:p>
        </p:txBody>
      </p:sp>
      <p:pic>
        <p:nvPicPr>
          <p:cNvPr id="8" name="Picture 2" descr="G:\UCAB\CEP\Imagen PIEV\PNG'S\Logo Completo Color.png"/>
          <p:cNvPicPr>
            <a:picLocks noChangeAspect="1" noChangeArrowheads="1"/>
          </p:cNvPicPr>
          <p:nvPr/>
        </p:nvPicPr>
        <p:blipFill>
          <a:blip r:embed="rId2"/>
          <a:srcRect/>
          <a:stretch>
            <a:fillRect/>
          </a:stretch>
        </p:blipFill>
        <p:spPr bwMode="auto">
          <a:xfrm>
            <a:off x="39055" y="38100"/>
            <a:ext cx="2440639" cy="951722"/>
          </a:xfrm>
          <a:prstGeom prst="rect">
            <a:avLst/>
          </a:prstGeom>
          <a:noFill/>
        </p:spPr>
      </p:pic>
      <p:pic>
        <p:nvPicPr>
          <p:cNvPr id="9" name="Picture 3" descr="D:\Documents and Settings\PUBPOLIT\Mis documentos\Mis vídeos\CEP\Logos CEP\Logo UCAB.png"/>
          <p:cNvPicPr>
            <a:picLocks noChangeAspect="1" noChangeArrowheads="1"/>
          </p:cNvPicPr>
          <p:nvPr/>
        </p:nvPicPr>
        <p:blipFill>
          <a:blip r:embed="rId3"/>
          <a:srcRect/>
          <a:stretch>
            <a:fillRect/>
          </a:stretch>
        </p:blipFill>
        <p:spPr bwMode="auto">
          <a:xfrm>
            <a:off x="7045578" y="177022"/>
            <a:ext cx="1882522" cy="673100"/>
          </a:xfrm>
          <a:prstGeom prst="rect">
            <a:avLst/>
          </a:prstGeom>
          <a:noFill/>
        </p:spPr>
      </p:pic>
      <p:sp>
        <p:nvSpPr>
          <p:cNvPr id="10" name="9 CuadroTexto"/>
          <p:cNvSpPr txBox="1"/>
          <p:nvPr/>
        </p:nvSpPr>
        <p:spPr>
          <a:xfrm>
            <a:off x="0" y="964977"/>
            <a:ext cx="9144000" cy="1077218"/>
          </a:xfrm>
          <a:prstGeom prst="rect">
            <a:avLst/>
          </a:prstGeom>
          <a:solidFill>
            <a:srgbClr val="4A892B"/>
          </a:solidFill>
        </p:spPr>
        <p:txBody>
          <a:bodyPr wrap="square" rtlCol="0">
            <a:spAutoFit/>
          </a:bodyPr>
          <a:lstStyle/>
          <a:p>
            <a:pPr algn="r"/>
            <a:r>
              <a:rPr lang="es-VE" sz="3200" b="1" dirty="0" smtClean="0">
                <a:solidFill>
                  <a:schemeClr val="bg1"/>
                </a:solidFill>
                <a:latin typeface="Arial" pitchFamily="34" charset="0"/>
                <a:cs typeface="Arial" pitchFamily="34" charset="0"/>
              </a:rPr>
              <a:t>Principales hallazgos:</a:t>
            </a:r>
          </a:p>
          <a:p>
            <a:pPr algn="r"/>
            <a:r>
              <a:rPr lang="es-VE" sz="3200" b="1" dirty="0" smtClean="0">
                <a:solidFill>
                  <a:schemeClr val="bg1"/>
                </a:solidFill>
                <a:latin typeface="Arial" pitchFamily="34" charset="0"/>
                <a:cs typeface="Arial" pitchFamily="34" charset="0"/>
              </a:rPr>
              <a:t>Resumen de expectarivas</a:t>
            </a:r>
            <a:endParaRPr lang="es-ES" sz="3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24806182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G:\UCAB\CEP\Imagen PIEV\PNG'S\Logo Completo Color.png"/>
          <p:cNvPicPr>
            <a:picLocks noChangeAspect="1" noChangeArrowheads="1"/>
          </p:cNvPicPr>
          <p:nvPr/>
        </p:nvPicPr>
        <p:blipFill>
          <a:blip r:embed="rId3"/>
          <a:srcRect/>
          <a:stretch>
            <a:fillRect/>
          </a:stretch>
        </p:blipFill>
        <p:spPr bwMode="auto">
          <a:xfrm>
            <a:off x="39055" y="38100"/>
            <a:ext cx="2440639" cy="951722"/>
          </a:xfrm>
          <a:prstGeom prst="rect">
            <a:avLst/>
          </a:prstGeom>
          <a:noFill/>
        </p:spPr>
      </p:pic>
      <p:pic>
        <p:nvPicPr>
          <p:cNvPr id="7" name="Picture 3" descr="D:\Documents and Settings\PUBPOLIT\Mis documentos\Mis vídeos\CEP\Logos CEP\Logo UCAB.png"/>
          <p:cNvPicPr>
            <a:picLocks noChangeAspect="1" noChangeArrowheads="1"/>
          </p:cNvPicPr>
          <p:nvPr/>
        </p:nvPicPr>
        <p:blipFill>
          <a:blip r:embed="rId4"/>
          <a:srcRect/>
          <a:stretch>
            <a:fillRect/>
          </a:stretch>
        </p:blipFill>
        <p:spPr bwMode="auto">
          <a:xfrm>
            <a:off x="7045578" y="177022"/>
            <a:ext cx="1882522" cy="673100"/>
          </a:xfrm>
          <a:prstGeom prst="rect">
            <a:avLst/>
          </a:prstGeom>
          <a:noFill/>
        </p:spPr>
      </p:pic>
      <p:pic>
        <p:nvPicPr>
          <p:cNvPr id="8" name="Picture 4" descr="D:\Documents and Settings\PUBPOLIT\Mis documentos\Imagen PIEV\JPG'S\Header Twitter.jpg"/>
          <p:cNvPicPr>
            <a:picLocks noChangeAspect="1" noChangeArrowheads="1"/>
          </p:cNvPicPr>
          <p:nvPr/>
        </p:nvPicPr>
        <p:blipFill>
          <a:blip r:embed="rId5"/>
          <a:srcRect/>
          <a:stretch>
            <a:fillRect/>
          </a:stretch>
        </p:blipFill>
        <p:spPr bwMode="auto">
          <a:xfrm>
            <a:off x="39055" y="2276667"/>
            <a:ext cx="9135041" cy="2310509"/>
          </a:xfrm>
          <a:prstGeom prst="rect">
            <a:avLst/>
          </a:prstGeom>
          <a:noFill/>
        </p:spPr>
      </p:pic>
      <p:sp>
        <p:nvSpPr>
          <p:cNvPr id="9" name="8 CuadroTexto"/>
          <p:cNvSpPr txBox="1"/>
          <p:nvPr/>
        </p:nvSpPr>
        <p:spPr>
          <a:xfrm>
            <a:off x="0" y="5534561"/>
            <a:ext cx="5766716" cy="1323439"/>
          </a:xfrm>
          <a:prstGeom prst="rect">
            <a:avLst/>
          </a:prstGeom>
          <a:solidFill>
            <a:schemeClr val="bg1">
              <a:lumMod val="95000"/>
            </a:schemeClr>
          </a:solidFill>
        </p:spPr>
        <p:txBody>
          <a:bodyPr wrap="square" rtlCol="0">
            <a:spAutoFit/>
          </a:bodyPr>
          <a:lstStyle/>
          <a:p>
            <a:r>
              <a:rPr lang="es-VE" sz="2000" dirty="0" err="1" smtClean="0">
                <a:solidFill>
                  <a:srgbClr val="33A2DA"/>
                </a:solidFill>
                <a:latin typeface="DTLNobelT" pitchFamily="50" charset="0"/>
              </a:rPr>
              <a:t>Twitter</a:t>
            </a:r>
            <a:r>
              <a:rPr lang="es-VE" sz="2000" dirty="0" smtClean="0">
                <a:solidFill>
                  <a:srgbClr val="33A2DA"/>
                </a:solidFill>
                <a:latin typeface="DTLNobelT" pitchFamily="50" charset="0"/>
              </a:rPr>
              <a:t>: </a:t>
            </a:r>
            <a:r>
              <a:rPr lang="es-VE" sz="2000" dirty="0" smtClean="0">
                <a:solidFill>
                  <a:schemeClr val="accent1">
                    <a:lumMod val="75000"/>
                  </a:schemeClr>
                </a:solidFill>
                <a:latin typeface="DTLNobelT" pitchFamily="50" charset="0"/>
              </a:rPr>
              <a:t>@</a:t>
            </a:r>
            <a:r>
              <a:rPr lang="es-VE" sz="2000" dirty="0" err="1" smtClean="0">
                <a:solidFill>
                  <a:schemeClr val="accent1">
                    <a:lumMod val="75000"/>
                  </a:schemeClr>
                </a:solidFill>
                <a:latin typeface="DTLNobelT" pitchFamily="50" charset="0"/>
              </a:rPr>
              <a:t>PolitikaUcab</a:t>
            </a:r>
            <a:endParaRPr lang="es-VE" sz="2000" dirty="0" smtClean="0">
              <a:solidFill>
                <a:schemeClr val="accent1">
                  <a:lumMod val="75000"/>
                </a:schemeClr>
              </a:solidFill>
              <a:latin typeface="DTLNobelT" pitchFamily="50" charset="0"/>
            </a:endParaRPr>
          </a:p>
          <a:p>
            <a:r>
              <a:rPr lang="es-VE" sz="2000" dirty="0" err="1" smtClean="0">
                <a:solidFill>
                  <a:srgbClr val="33A2DA"/>
                </a:solidFill>
                <a:latin typeface="DTLNobelT" pitchFamily="50" charset="0"/>
              </a:rPr>
              <a:t>Facebook</a:t>
            </a:r>
            <a:r>
              <a:rPr lang="es-VE" sz="2000" dirty="0" smtClean="0">
                <a:solidFill>
                  <a:srgbClr val="33A2DA"/>
                </a:solidFill>
                <a:latin typeface="DTLNobelT" pitchFamily="50" charset="0"/>
              </a:rPr>
              <a:t>: </a:t>
            </a:r>
            <a:r>
              <a:rPr lang="es-VE" sz="2000" dirty="0" smtClean="0">
                <a:solidFill>
                  <a:schemeClr val="accent1">
                    <a:lumMod val="75000"/>
                  </a:schemeClr>
                </a:solidFill>
                <a:latin typeface="DTLNobelT" pitchFamily="50" charset="0"/>
              </a:rPr>
              <a:t>Política UCAB</a:t>
            </a:r>
          </a:p>
          <a:p>
            <a:r>
              <a:rPr lang="es-VE" sz="2000" dirty="0" smtClean="0">
                <a:solidFill>
                  <a:srgbClr val="33A2DA"/>
                </a:solidFill>
                <a:latin typeface="DTLNobelT" pitchFamily="50" charset="0"/>
              </a:rPr>
              <a:t>Email: </a:t>
            </a:r>
            <a:r>
              <a:rPr lang="es-VE" sz="2000" dirty="0" smtClean="0">
                <a:solidFill>
                  <a:schemeClr val="accent1">
                    <a:lumMod val="75000"/>
                  </a:schemeClr>
                </a:solidFill>
                <a:latin typeface="DTLNobelT" pitchFamily="50" charset="0"/>
              </a:rPr>
              <a:t>estudiospoliticos@gmail.com</a:t>
            </a:r>
          </a:p>
          <a:p>
            <a:r>
              <a:rPr lang="es-VE" sz="2000" dirty="0" smtClean="0">
                <a:solidFill>
                  <a:srgbClr val="33A2DA"/>
                </a:solidFill>
                <a:latin typeface="DTLNobelT" pitchFamily="50" charset="0"/>
              </a:rPr>
              <a:t>Teléfono: </a:t>
            </a:r>
            <a:r>
              <a:rPr lang="es-VE" sz="2000" dirty="0" smtClean="0">
                <a:solidFill>
                  <a:schemeClr val="accent1">
                    <a:lumMod val="75000"/>
                  </a:schemeClr>
                </a:solidFill>
                <a:latin typeface="DTLNobelT" pitchFamily="50" charset="0"/>
              </a:rPr>
              <a:t>(0212) 407-61-15 / 407-60-44</a:t>
            </a:r>
            <a:endParaRPr lang="es-ES" sz="2000" dirty="0">
              <a:solidFill>
                <a:schemeClr val="accent1">
                  <a:lumMod val="75000"/>
                </a:schemeClr>
              </a:solidFill>
              <a:latin typeface="DTLNobelT" pitchFamily="50" charset="0"/>
            </a:endParaRPr>
          </a:p>
        </p:txBody>
      </p:sp>
      <p:sp>
        <p:nvSpPr>
          <p:cNvPr id="3" name="Content Placeholder 2"/>
          <p:cNvSpPr>
            <a:spLocks noGrp="1"/>
          </p:cNvSpPr>
          <p:nvPr>
            <p:ph idx="1"/>
          </p:nvPr>
        </p:nvSpPr>
        <p:spPr>
          <a:xfrm>
            <a:off x="1733" y="2052741"/>
            <a:ext cx="5764983" cy="3321469"/>
          </a:xfrm>
          <a:noFill/>
        </p:spPr>
        <p:txBody>
          <a:bodyPr>
            <a:normAutofit/>
          </a:bodyPr>
          <a:lstStyle/>
          <a:p>
            <a:pPr marL="0" indent="0">
              <a:buNone/>
            </a:pPr>
            <a:endParaRPr lang="es-VE" dirty="0" smtClean="0">
              <a:latin typeface="DTLNobelT" pitchFamily="50" charset="0"/>
              <a:cs typeface="Arial" pitchFamily="34" charset="0"/>
            </a:endParaRPr>
          </a:p>
          <a:p>
            <a:pPr marL="0" indent="0">
              <a:lnSpc>
                <a:spcPct val="150000"/>
              </a:lnSpc>
              <a:buNone/>
            </a:pPr>
            <a:r>
              <a:rPr lang="es-VE" sz="2400" dirty="0" smtClean="0">
                <a:solidFill>
                  <a:schemeClr val="bg1"/>
                </a:solidFill>
                <a:latin typeface="DTLNobelT" pitchFamily="50" charset="0"/>
                <a:cs typeface="Arial" pitchFamily="34" charset="0"/>
              </a:rPr>
              <a:t>Integridad Electoral es más </a:t>
            </a:r>
          </a:p>
          <a:p>
            <a:pPr marL="0" indent="0">
              <a:lnSpc>
                <a:spcPct val="150000"/>
              </a:lnSpc>
              <a:buNone/>
            </a:pPr>
            <a:endParaRPr lang="es-VE" sz="1000" dirty="0" smtClean="0">
              <a:solidFill>
                <a:schemeClr val="bg1"/>
              </a:solidFill>
              <a:latin typeface="DTLNobelT" pitchFamily="50" charset="0"/>
              <a:cs typeface="Arial" pitchFamily="34" charset="0"/>
            </a:endParaRPr>
          </a:p>
          <a:p>
            <a:pPr marL="0" indent="0">
              <a:lnSpc>
                <a:spcPct val="150000"/>
              </a:lnSpc>
              <a:buNone/>
            </a:pPr>
            <a:r>
              <a:rPr lang="es-VE" sz="2400" dirty="0" smtClean="0">
                <a:solidFill>
                  <a:schemeClr val="bg1"/>
                </a:solidFill>
                <a:latin typeface="DTLNobelT" pitchFamily="50" charset="0"/>
                <a:cs typeface="Arial" pitchFamily="34" charset="0"/>
              </a:rPr>
              <a:t>democracia para Venezuela</a:t>
            </a:r>
          </a:p>
        </p:txBody>
      </p:sp>
    </p:spTree>
    <p:extLst>
      <p:ext uri="{BB962C8B-B14F-4D97-AF65-F5344CB8AC3E}">
        <p14:creationId xmlns:p14="http://schemas.microsoft.com/office/powerpoint/2010/main" val="30597410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8496" y="2006600"/>
            <a:ext cx="8024327" cy="736600"/>
          </a:xfrm>
        </p:spPr>
        <p:txBody>
          <a:bodyPr>
            <a:normAutofit/>
          </a:bodyPr>
          <a:lstStyle/>
          <a:p>
            <a:pPr marL="0" indent="0">
              <a:buNone/>
            </a:pPr>
            <a:r>
              <a:rPr lang="es-ES_tradnl" b="1" dirty="0" smtClean="0">
                <a:solidFill>
                  <a:srgbClr val="10253F"/>
                </a:solidFill>
                <a:latin typeface="DTLNobelT" pitchFamily="50" charset="0"/>
                <a:cs typeface="Gill Sans"/>
              </a:rPr>
              <a:t>Muestra</a:t>
            </a:r>
          </a:p>
        </p:txBody>
      </p:sp>
      <p:pic>
        <p:nvPicPr>
          <p:cNvPr id="5" name="Picture 2" descr="G:\UCAB\CEP\Imagen PIEV\PNG'S\Logo Completo Color.png"/>
          <p:cNvPicPr>
            <a:picLocks noChangeAspect="1" noChangeArrowheads="1"/>
          </p:cNvPicPr>
          <p:nvPr/>
        </p:nvPicPr>
        <p:blipFill>
          <a:blip r:embed="rId3"/>
          <a:srcRect/>
          <a:stretch>
            <a:fillRect/>
          </a:stretch>
        </p:blipFill>
        <p:spPr bwMode="auto">
          <a:xfrm>
            <a:off x="39055" y="38100"/>
            <a:ext cx="2440639" cy="951722"/>
          </a:xfrm>
          <a:prstGeom prst="rect">
            <a:avLst/>
          </a:prstGeom>
          <a:noFill/>
        </p:spPr>
      </p:pic>
      <p:pic>
        <p:nvPicPr>
          <p:cNvPr id="6" name="Picture 3" descr="D:\Documents and Settings\PUBPOLIT\Mis documentos\Mis vídeos\CEP\Logos CEP\Logo UCAB.png"/>
          <p:cNvPicPr>
            <a:picLocks noChangeAspect="1" noChangeArrowheads="1"/>
          </p:cNvPicPr>
          <p:nvPr/>
        </p:nvPicPr>
        <p:blipFill>
          <a:blip r:embed="rId4"/>
          <a:srcRect/>
          <a:stretch>
            <a:fillRect/>
          </a:stretch>
        </p:blipFill>
        <p:spPr bwMode="auto">
          <a:xfrm>
            <a:off x="7045578" y="177022"/>
            <a:ext cx="1882522" cy="673100"/>
          </a:xfrm>
          <a:prstGeom prst="rect">
            <a:avLst/>
          </a:prstGeom>
          <a:noFill/>
        </p:spPr>
      </p:pic>
      <p:sp>
        <p:nvSpPr>
          <p:cNvPr id="7" name="6 CuadroTexto"/>
          <p:cNvSpPr txBox="1"/>
          <p:nvPr/>
        </p:nvSpPr>
        <p:spPr>
          <a:xfrm>
            <a:off x="0" y="1244377"/>
            <a:ext cx="9144000" cy="830997"/>
          </a:xfrm>
          <a:prstGeom prst="rect">
            <a:avLst/>
          </a:prstGeom>
          <a:solidFill>
            <a:srgbClr val="F29120"/>
          </a:solidFill>
        </p:spPr>
        <p:txBody>
          <a:bodyPr wrap="square" rtlCol="0">
            <a:spAutoFit/>
          </a:bodyPr>
          <a:lstStyle/>
          <a:p>
            <a:pPr algn="r"/>
            <a:r>
              <a:rPr lang="es-VE" sz="2400" b="1" dirty="0" smtClean="0">
                <a:solidFill>
                  <a:schemeClr val="bg1"/>
                </a:solidFill>
                <a:latin typeface="Arial" pitchFamily="34" charset="0"/>
                <a:cs typeface="Arial" pitchFamily="34" charset="0"/>
              </a:rPr>
              <a:t>Estudio cualitativo</a:t>
            </a:r>
          </a:p>
          <a:p>
            <a:pPr algn="r"/>
            <a:r>
              <a:rPr lang="es-VE" sz="2400" b="1" dirty="0" smtClean="0">
                <a:solidFill>
                  <a:schemeClr val="bg1"/>
                </a:solidFill>
                <a:latin typeface="Arial" pitchFamily="34" charset="0"/>
                <a:cs typeface="Arial" pitchFamily="34" charset="0"/>
              </a:rPr>
              <a:t>Percepciones de la ciudadanía</a:t>
            </a:r>
            <a:endParaRPr lang="es-ES" sz="2400" b="1" dirty="0">
              <a:solidFill>
                <a:schemeClr val="bg1"/>
              </a:solidFill>
              <a:latin typeface="Arial" pitchFamily="34" charset="0"/>
              <a:cs typeface="Arial" pitchFamily="34" charset="0"/>
            </a:endParaRPr>
          </a:p>
        </p:txBody>
      </p:sp>
      <p:graphicFrame>
        <p:nvGraphicFramePr>
          <p:cNvPr id="8" name="Table 4"/>
          <p:cNvGraphicFramePr>
            <a:graphicFrameLocks noGrp="1"/>
          </p:cNvGraphicFramePr>
          <p:nvPr>
            <p:extLst>
              <p:ext uri="{D42A27DB-BD31-4B8C-83A1-F6EECF244321}">
                <p14:modId xmlns:p14="http://schemas.microsoft.com/office/powerpoint/2010/main" val="2895702235"/>
              </p:ext>
            </p:extLst>
          </p:nvPr>
        </p:nvGraphicFramePr>
        <p:xfrm>
          <a:off x="642910" y="2620564"/>
          <a:ext cx="7778047" cy="3983436"/>
        </p:xfrm>
        <a:graphic>
          <a:graphicData uri="http://schemas.openxmlformats.org/drawingml/2006/table">
            <a:tbl>
              <a:tblPr firstCol="1" lastRow="1" bandRow="1">
                <a:tableStyleId>{5A111915-BE36-4E01-A7E5-04B1672EAD32}</a:tableStyleId>
              </a:tblPr>
              <a:tblGrid>
                <a:gridCol w="2700617"/>
                <a:gridCol w="1692477"/>
                <a:gridCol w="846238"/>
                <a:gridCol w="846238"/>
                <a:gridCol w="1692477"/>
              </a:tblGrid>
              <a:tr h="386097">
                <a:tc>
                  <a:txBody>
                    <a:bodyPr/>
                    <a:lstStyle/>
                    <a:p>
                      <a:pPr marL="0" indent="0" algn="ctr">
                        <a:spcAft>
                          <a:spcPts val="0"/>
                        </a:spcAft>
                      </a:pPr>
                      <a:r>
                        <a:rPr lang="es-VE" sz="1600" spc="-25" dirty="0" smtClean="0">
                          <a:effectLst/>
                        </a:rPr>
                        <a:t>NÚMERO</a:t>
                      </a:r>
                      <a:r>
                        <a:rPr lang="es-VE" sz="1600" spc="-25" baseline="0" dirty="0" smtClean="0">
                          <a:effectLst/>
                        </a:rPr>
                        <a:t> TOTAL DE GRUPOS</a:t>
                      </a:r>
                      <a:endParaRPr lang="es-VE" sz="1600" spc="-25" dirty="0">
                        <a:effectLst/>
                        <a:latin typeface="Calibri" pitchFamily="34" charset="0"/>
                        <a:ea typeface="Times New Roman"/>
                        <a:cs typeface="Calibri" pitchFamily="34" charset="0"/>
                      </a:endParaRPr>
                    </a:p>
                  </a:txBody>
                  <a:tcPr marL="68580" marR="68580" marT="0" marB="0" anchor="ct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c gridSpan="4">
                  <a:txBody>
                    <a:bodyPr/>
                    <a:lstStyle/>
                    <a:p>
                      <a:pPr marL="0" indent="0" algn="ctr">
                        <a:spcAft>
                          <a:spcPts val="0"/>
                        </a:spcAft>
                      </a:pPr>
                      <a:r>
                        <a:rPr lang="es-VE" sz="1600" spc="-25" dirty="0" smtClean="0">
                          <a:effectLst/>
                        </a:rPr>
                        <a:t>12</a:t>
                      </a:r>
                      <a:endParaRPr lang="es-VE" sz="1600" spc="-25" dirty="0">
                        <a:effectLst/>
                        <a:latin typeface="Calibri" pitchFamily="34" charset="0"/>
                        <a:ea typeface="Times New Roman"/>
                        <a:cs typeface="Calibri" pitchFamily="34" charset="0"/>
                      </a:endParaRPr>
                    </a:p>
                  </a:txBody>
                  <a:tcPr marL="68580" marR="68580" marT="0" marB="0" anchor="ct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VE"/>
                    </a:p>
                  </a:txBody>
                  <a:tcPr/>
                </a:tc>
                <a:tc hMerge="1">
                  <a:txBody>
                    <a:bodyPr/>
                    <a:lstStyle/>
                    <a:p>
                      <a:endParaRPr lang="es-VE"/>
                    </a:p>
                  </a:txBody>
                  <a:tcPr/>
                </a:tc>
                <a:tc hMerge="1">
                  <a:txBody>
                    <a:bodyPr/>
                    <a:lstStyle/>
                    <a:p>
                      <a:endParaRPr lang="es-VE"/>
                    </a:p>
                  </a:txBody>
                  <a:tcPr/>
                </a:tc>
              </a:tr>
              <a:tr h="777792">
                <a:tc>
                  <a:txBody>
                    <a:bodyPr/>
                    <a:lstStyle/>
                    <a:p>
                      <a:pPr marL="0" indent="0" algn="ctr">
                        <a:spcAft>
                          <a:spcPts val="0"/>
                        </a:spcAft>
                      </a:pPr>
                      <a:r>
                        <a:rPr lang="es-VE" sz="1600" spc="-25" dirty="0" smtClean="0">
                          <a:effectLst/>
                        </a:rPr>
                        <a:t>CIUDADES</a:t>
                      </a:r>
                      <a:endParaRPr lang="es-VE" sz="1600" spc="-25" dirty="0">
                        <a:effectLst/>
                        <a:latin typeface="Calibri" pitchFamily="34" charset="0"/>
                        <a:ea typeface="Times New Roman"/>
                        <a:cs typeface="Calibri" pitchFamily="34" charset="0"/>
                      </a:endParaRPr>
                    </a:p>
                  </a:txBody>
                  <a:tcPr marL="68580" marR="68580" marT="0" marB="0" anchor="ct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c gridSpan="4">
                  <a:txBody>
                    <a:bodyPr/>
                    <a:lstStyle/>
                    <a:p>
                      <a:pPr marL="0" indent="0" algn="ctr">
                        <a:spcAft>
                          <a:spcPts val="0"/>
                        </a:spcAft>
                      </a:pPr>
                      <a:r>
                        <a:rPr lang="es-VE" sz="1600" spc="-25" dirty="0" smtClean="0">
                          <a:effectLst/>
                        </a:rPr>
                        <a:t>Caracas              (4 grupos)</a:t>
                      </a:r>
                    </a:p>
                    <a:p>
                      <a:pPr marL="0" indent="0" algn="ctr">
                        <a:spcAft>
                          <a:spcPts val="0"/>
                        </a:spcAft>
                      </a:pPr>
                      <a:r>
                        <a:rPr lang="es-VE" sz="1600" spc="-25" dirty="0" smtClean="0">
                          <a:effectLst/>
                        </a:rPr>
                        <a:t>Barquisimeto   (4</a:t>
                      </a:r>
                      <a:r>
                        <a:rPr lang="es-VE" sz="1600" spc="-25" baseline="0" dirty="0" smtClean="0">
                          <a:effectLst/>
                        </a:rPr>
                        <a:t> grupos)</a:t>
                      </a:r>
                      <a:endParaRPr lang="es-VE" sz="1600" spc="-25" dirty="0" smtClean="0">
                        <a:effectLst/>
                      </a:endParaRPr>
                    </a:p>
                    <a:p>
                      <a:pPr marL="0" indent="0" algn="ctr">
                        <a:spcAft>
                          <a:spcPts val="0"/>
                        </a:spcAft>
                      </a:pPr>
                      <a:r>
                        <a:rPr lang="es-VE" sz="1600" spc="-25" dirty="0" smtClean="0">
                          <a:effectLst/>
                        </a:rPr>
                        <a:t>Maturín              (4 grupos)</a:t>
                      </a:r>
                      <a:endParaRPr lang="es-VE" sz="1600" spc="-25" dirty="0">
                        <a:effectLst/>
                        <a:latin typeface="Calibri" pitchFamily="34" charset="0"/>
                        <a:ea typeface="Times New Roman"/>
                        <a:cs typeface="Calibri" pitchFamily="34" charset="0"/>
                      </a:endParaRPr>
                    </a:p>
                  </a:txBody>
                  <a:tcPr marL="68580" marR="68580" marT="0" marB="0" anchor="ct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VE"/>
                    </a:p>
                  </a:txBody>
                  <a:tcPr/>
                </a:tc>
                <a:tc hMerge="1">
                  <a:txBody>
                    <a:bodyPr/>
                    <a:lstStyle/>
                    <a:p>
                      <a:endParaRPr lang="es-VE"/>
                    </a:p>
                  </a:txBody>
                  <a:tcPr/>
                </a:tc>
                <a:tc hMerge="1">
                  <a:txBody>
                    <a:bodyPr/>
                    <a:lstStyle/>
                    <a:p>
                      <a:endParaRPr lang="es-VE"/>
                    </a:p>
                  </a:txBody>
                  <a:tcPr/>
                </a:tc>
              </a:tr>
              <a:tr h="508159">
                <a:tc>
                  <a:txBody>
                    <a:bodyPr/>
                    <a:lstStyle/>
                    <a:p>
                      <a:pPr marL="0" indent="0" algn="ctr">
                        <a:spcAft>
                          <a:spcPts val="0"/>
                        </a:spcAft>
                      </a:pPr>
                      <a:r>
                        <a:rPr lang="es-VE" sz="1600" spc="-25" dirty="0" smtClean="0">
                          <a:effectLst/>
                        </a:rPr>
                        <a:t>SEXO</a:t>
                      </a:r>
                      <a:endParaRPr lang="es-VE" sz="1600" spc="-25" dirty="0">
                        <a:effectLst/>
                        <a:latin typeface="Calibri" pitchFamily="34" charset="0"/>
                        <a:ea typeface="Times New Roman"/>
                        <a:cs typeface="Calibri" pitchFamily="34" charset="0"/>
                      </a:endParaRPr>
                    </a:p>
                  </a:txBody>
                  <a:tcPr marL="68580" marR="68580" marT="0" marB="0" anchor="ct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c gridSpan="4">
                  <a:txBody>
                    <a:bodyPr/>
                    <a:lstStyle/>
                    <a:p>
                      <a:pPr marL="0" indent="0" algn="ctr">
                        <a:spcAft>
                          <a:spcPts val="0"/>
                        </a:spcAft>
                      </a:pPr>
                      <a:r>
                        <a:rPr lang="es-VE" sz="1600" spc="-25" dirty="0" smtClean="0">
                          <a:effectLst/>
                        </a:rPr>
                        <a:t>Grupos</a:t>
                      </a:r>
                      <a:r>
                        <a:rPr lang="es-VE" sz="1600" spc="-25" baseline="0" dirty="0" smtClean="0">
                          <a:effectLst/>
                        </a:rPr>
                        <a:t> Mixtos: Hombres y Mujeres</a:t>
                      </a:r>
                      <a:endParaRPr lang="es-VE" sz="1600" spc="-25" dirty="0">
                        <a:effectLst/>
                        <a:latin typeface="Calibri" pitchFamily="34" charset="0"/>
                        <a:ea typeface="Times New Roman"/>
                        <a:cs typeface="Calibri" pitchFamily="34" charset="0"/>
                      </a:endParaRPr>
                    </a:p>
                  </a:txBody>
                  <a:tcPr marL="68580" marR="68580" marT="0" marB="0" anchor="ct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VE"/>
                    </a:p>
                  </a:txBody>
                  <a:tcPr/>
                </a:tc>
                <a:tc hMerge="1">
                  <a:txBody>
                    <a:bodyPr/>
                    <a:lstStyle/>
                    <a:p>
                      <a:endParaRPr lang="es-VE"/>
                    </a:p>
                  </a:txBody>
                  <a:tcPr/>
                </a:tc>
                <a:tc hMerge="1">
                  <a:txBody>
                    <a:bodyPr/>
                    <a:lstStyle/>
                    <a:p>
                      <a:endParaRPr lang="es-VE"/>
                    </a:p>
                  </a:txBody>
                  <a:tcPr/>
                </a:tc>
              </a:tr>
              <a:tr h="416203">
                <a:tc>
                  <a:txBody>
                    <a:bodyPr/>
                    <a:lstStyle/>
                    <a:p>
                      <a:pPr marL="0" indent="0" algn="ctr">
                        <a:spcAft>
                          <a:spcPts val="0"/>
                        </a:spcAft>
                      </a:pPr>
                      <a:r>
                        <a:rPr lang="es-VE" sz="1600" spc="-25" dirty="0" smtClean="0">
                          <a:effectLst/>
                        </a:rPr>
                        <a:t>EDADES</a:t>
                      </a:r>
                      <a:endParaRPr lang="es-VE" sz="1600" spc="-25" dirty="0">
                        <a:effectLst/>
                        <a:latin typeface="Calibri" pitchFamily="34" charset="0"/>
                        <a:ea typeface="Times New Roman"/>
                        <a:cs typeface="Calibri" pitchFamily="34" charset="0"/>
                      </a:endParaRPr>
                    </a:p>
                  </a:txBody>
                  <a:tcPr marL="68580" marR="68580" marT="0" marB="0" anchor="ct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c gridSpan="2">
                  <a:txBody>
                    <a:bodyPr/>
                    <a:lstStyle/>
                    <a:p>
                      <a:pPr marL="0" indent="0" algn="ctr">
                        <a:spcAft>
                          <a:spcPts val="0"/>
                        </a:spcAft>
                      </a:pPr>
                      <a:r>
                        <a:rPr lang="es-VE" sz="1600" spc="-25" dirty="0" smtClean="0">
                          <a:effectLst/>
                        </a:rPr>
                        <a:t>25 a 45</a:t>
                      </a:r>
                      <a:r>
                        <a:rPr lang="es-VE" sz="1600" spc="-25" baseline="0" dirty="0" smtClean="0">
                          <a:effectLst/>
                        </a:rPr>
                        <a:t> años</a:t>
                      </a:r>
                      <a:endParaRPr lang="es-VE" sz="1600" spc="-25" dirty="0">
                        <a:effectLst/>
                        <a:latin typeface="Calibri" pitchFamily="34" charset="0"/>
                        <a:ea typeface="Times New Roman"/>
                        <a:cs typeface="Calibri" pitchFamily="34" charset="0"/>
                      </a:endParaRPr>
                    </a:p>
                  </a:txBody>
                  <a:tcPr marL="68580" marR="68580" marT="0" marB="0" anchor="ct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VE"/>
                    </a:p>
                  </a:txBody>
                  <a:tcPr/>
                </a:tc>
                <a:tc gridSpan="2">
                  <a:txBody>
                    <a:bodyPr/>
                    <a:lstStyle/>
                    <a:p>
                      <a:pPr marL="0" indent="0" algn="ctr">
                        <a:spcAft>
                          <a:spcPts val="0"/>
                        </a:spcAft>
                      </a:pPr>
                      <a:r>
                        <a:rPr lang="es-VE" sz="1600" spc="-25" dirty="0" smtClean="0">
                          <a:effectLst/>
                        </a:rPr>
                        <a:t>12 grupos</a:t>
                      </a:r>
                      <a:endParaRPr lang="es-VE" sz="1600" spc="-25" dirty="0">
                        <a:effectLst/>
                        <a:latin typeface="Calibri" pitchFamily="34" charset="0"/>
                        <a:ea typeface="Times New Roman"/>
                        <a:cs typeface="Calibri" pitchFamily="34" charset="0"/>
                      </a:endParaRPr>
                    </a:p>
                  </a:txBody>
                  <a:tcPr marL="68580" marR="68580" marT="0" marB="0" anchor="ct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VE"/>
                    </a:p>
                  </a:txBody>
                  <a:tcPr/>
                </a:tc>
              </a:tr>
              <a:tr h="428125">
                <a:tc rowSpan="2">
                  <a:txBody>
                    <a:bodyPr/>
                    <a:lstStyle/>
                    <a:p>
                      <a:pPr marL="0" indent="0" algn="ctr">
                        <a:spcAft>
                          <a:spcPts val="0"/>
                        </a:spcAft>
                      </a:pPr>
                      <a:r>
                        <a:rPr lang="es-VE" sz="1600" spc="-25" dirty="0" smtClean="0">
                          <a:effectLst/>
                          <a:latin typeface="Calibri" pitchFamily="34" charset="0"/>
                          <a:ea typeface="Times New Roman"/>
                          <a:cs typeface="Calibri" pitchFamily="34" charset="0"/>
                        </a:rPr>
                        <a:t>NIVEL</a:t>
                      </a:r>
                      <a:r>
                        <a:rPr lang="es-VE" sz="1600" spc="-25" baseline="0" dirty="0" smtClean="0">
                          <a:effectLst/>
                          <a:latin typeface="Calibri" pitchFamily="34" charset="0"/>
                          <a:ea typeface="Times New Roman"/>
                          <a:cs typeface="Calibri" pitchFamily="34" charset="0"/>
                        </a:rPr>
                        <a:t> SOCIO ECONÓMICO</a:t>
                      </a:r>
                      <a:endParaRPr lang="es-VE" sz="1600" spc="-25" dirty="0">
                        <a:effectLst/>
                        <a:latin typeface="Calibri" pitchFamily="34" charset="0"/>
                        <a:ea typeface="Times New Roman"/>
                        <a:cs typeface="Calibri" pitchFamily="34" charset="0"/>
                      </a:endParaRPr>
                    </a:p>
                  </a:txBody>
                  <a:tcPr marL="68580" marR="68580" marT="0" marB="0" anchor="ct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c gridSpan="2">
                  <a:txBody>
                    <a:bodyPr/>
                    <a:lstStyle/>
                    <a:p>
                      <a:pPr marL="0" indent="0" algn="ctr">
                        <a:spcAft>
                          <a:spcPts val="0"/>
                        </a:spcAft>
                      </a:pPr>
                      <a:r>
                        <a:rPr lang="es-VE" sz="1600" spc="-25" dirty="0" smtClean="0">
                          <a:effectLst/>
                        </a:rPr>
                        <a:t>C-D+</a:t>
                      </a:r>
                      <a:endParaRPr lang="es-VE" sz="1600" spc="-25" dirty="0">
                        <a:effectLst/>
                        <a:latin typeface="Calibri" pitchFamily="34" charset="0"/>
                        <a:ea typeface="Times New Roman"/>
                        <a:cs typeface="Calibri" pitchFamily="34" charset="0"/>
                      </a:endParaRPr>
                    </a:p>
                  </a:txBody>
                  <a:tcPr marL="68580" marR="68580" marT="0" marB="0" anchor="ct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VE"/>
                    </a:p>
                  </a:txBody>
                  <a:tcPr/>
                </a:tc>
                <a:tc gridSpan="2">
                  <a:txBody>
                    <a:bodyPr/>
                    <a:lstStyle/>
                    <a:p>
                      <a:pPr marL="0" indent="0" algn="ctr">
                        <a:spcAft>
                          <a:spcPts val="0"/>
                        </a:spcAft>
                      </a:pPr>
                      <a:r>
                        <a:rPr lang="es-VE" sz="1600" spc="-25" dirty="0" smtClean="0">
                          <a:effectLst/>
                        </a:rPr>
                        <a:t>6 grupos</a:t>
                      </a:r>
                      <a:endParaRPr lang="es-VE" sz="1600" spc="-25" dirty="0">
                        <a:effectLst/>
                        <a:latin typeface="Calibri" pitchFamily="34" charset="0"/>
                        <a:ea typeface="Times New Roman"/>
                        <a:cs typeface="Calibri" pitchFamily="34" charset="0"/>
                      </a:endParaRPr>
                    </a:p>
                  </a:txBody>
                  <a:tcPr marL="68580" marR="68580" marT="0" marB="0" anchor="ct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VE"/>
                    </a:p>
                  </a:txBody>
                  <a:tcPr/>
                </a:tc>
              </a:tr>
              <a:tr h="428125">
                <a:tc vMerge="1">
                  <a:txBody>
                    <a:bodyPr/>
                    <a:lstStyle/>
                    <a:p>
                      <a:pPr marL="0" indent="0" algn="ctr">
                        <a:spcAft>
                          <a:spcPts val="0"/>
                        </a:spcAft>
                      </a:pPr>
                      <a:endParaRPr lang="es-VE" sz="1400" spc="-25" dirty="0">
                        <a:effectLst/>
                        <a:latin typeface="Calibri" pitchFamily="34" charset="0"/>
                        <a:ea typeface="Times New Roman"/>
                        <a:cs typeface="Calibri"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indent="0" algn="ctr">
                        <a:spcAft>
                          <a:spcPts val="0"/>
                        </a:spcAft>
                      </a:pPr>
                      <a:r>
                        <a:rPr lang="es-VE" sz="1600" spc="-25" dirty="0" smtClean="0">
                          <a:effectLst/>
                        </a:rPr>
                        <a:t>D-E+</a:t>
                      </a:r>
                      <a:endParaRPr lang="es-VE" sz="1600" spc="-25" dirty="0">
                        <a:effectLst/>
                        <a:latin typeface="Calibri" pitchFamily="34" charset="0"/>
                        <a:ea typeface="Times New Roman"/>
                        <a:cs typeface="Calibri" pitchFamily="34" charset="0"/>
                      </a:endParaRPr>
                    </a:p>
                  </a:txBody>
                  <a:tcPr marL="68580" marR="68580" marT="0" marB="0" anchor="ct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VE"/>
                    </a:p>
                  </a:txBody>
                  <a:tcPr/>
                </a:tc>
                <a:tc gridSpan="2">
                  <a:txBody>
                    <a:bodyPr/>
                    <a:lstStyle/>
                    <a:p>
                      <a:pPr marL="0" indent="0" algn="ctr">
                        <a:spcAft>
                          <a:spcPts val="0"/>
                        </a:spcAft>
                      </a:pPr>
                      <a:r>
                        <a:rPr lang="es-VE" sz="1600" spc="-25" dirty="0" smtClean="0">
                          <a:effectLst/>
                        </a:rPr>
                        <a:t>6 grupos</a:t>
                      </a:r>
                      <a:endParaRPr lang="es-VE" sz="1600" spc="-25" dirty="0">
                        <a:effectLst/>
                        <a:latin typeface="Calibri" pitchFamily="34" charset="0"/>
                        <a:ea typeface="Times New Roman"/>
                        <a:cs typeface="Calibri" pitchFamily="34" charset="0"/>
                      </a:endParaRPr>
                    </a:p>
                  </a:txBody>
                  <a:tcPr marL="68580" marR="68580" marT="0" marB="0" anchor="ct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VE"/>
                    </a:p>
                  </a:txBody>
                  <a:tcPr/>
                </a:tc>
              </a:tr>
              <a:tr h="543639">
                <a:tc>
                  <a:txBody>
                    <a:bodyPr/>
                    <a:lstStyle/>
                    <a:p>
                      <a:pPr marL="0" indent="0" algn="ctr">
                        <a:spcAft>
                          <a:spcPts val="0"/>
                        </a:spcAft>
                      </a:pPr>
                      <a:r>
                        <a:rPr lang="es-VE" sz="1600" spc="-25" dirty="0" smtClean="0">
                          <a:effectLst/>
                        </a:rPr>
                        <a:t>VARIABLE</a:t>
                      </a:r>
                      <a:r>
                        <a:rPr lang="es-VE" sz="1600" spc="-25" baseline="0" dirty="0" smtClean="0">
                          <a:effectLst/>
                        </a:rPr>
                        <a:t> DEFINIDORA</a:t>
                      </a:r>
                      <a:endParaRPr lang="es-VE" sz="1600" spc="-25" dirty="0">
                        <a:effectLst/>
                        <a:latin typeface="Calibri" pitchFamily="34" charset="0"/>
                        <a:ea typeface="Times New Roman"/>
                        <a:cs typeface="Calibri" pitchFamily="34" charset="0"/>
                      </a:endParaRPr>
                    </a:p>
                  </a:txBody>
                  <a:tcPr marL="68580" marR="68580" marT="0" marB="0" anchor="ct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c gridSpan="4">
                  <a:txBody>
                    <a:bodyPr/>
                    <a:lstStyle/>
                    <a:p>
                      <a:pPr marL="0" indent="0" algn="ctr">
                        <a:spcAft>
                          <a:spcPts val="0"/>
                        </a:spcAft>
                      </a:pPr>
                      <a:r>
                        <a:rPr lang="es-ES" sz="1400" b="0" kern="1200" dirty="0" smtClean="0"/>
                        <a:t>Hombres y Mujeres auto definidos como Oficialistas y Opositores</a:t>
                      </a:r>
                      <a:endParaRPr lang="es-VE" sz="1400" b="0" spc="-25" dirty="0">
                        <a:effectLst/>
                        <a:latin typeface="Calibri" pitchFamily="34" charset="0"/>
                        <a:ea typeface="Times New Roman"/>
                        <a:cs typeface="Calibri" pitchFamily="34" charset="0"/>
                      </a:endParaRPr>
                    </a:p>
                  </a:txBody>
                  <a:tcPr marL="68580" marR="68580" marT="0" marB="0" anchor="ct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VE"/>
                    </a:p>
                  </a:txBody>
                  <a:tcPr/>
                </a:tc>
                <a:tc hMerge="1">
                  <a:txBody>
                    <a:bodyPr/>
                    <a:lstStyle/>
                    <a:p>
                      <a:endParaRPr lang="es-VE"/>
                    </a:p>
                  </a:txBody>
                  <a:tcPr/>
                </a:tc>
                <a:tc hMerge="1">
                  <a:txBody>
                    <a:bodyPr/>
                    <a:lstStyle/>
                    <a:p>
                      <a:endParaRPr lang="es-VE"/>
                    </a:p>
                  </a:txBody>
                  <a:tcPr/>
                </a:tc>
              </a:tr>
              <a:tr h="495296">
                <a:tc>
                  <a:txBody>
                    <a:bodyPr/>
                    <a:lstStyle/>
                    <a:p>
                      <a:pPr marL="0" indent="0" algn="ctr">
                        <a:spcAft>
                          <a:spcPts val="0"/>
                        </a:spcAft>
                      </a:pPr>
                      <a:r>
                        <a:rPr lang="es-VE" sz="1600" spc="-25" dirty="0" smtClean="0">
                          <a:effectLst/>
                          <a:latin typeface="Calibri" pitchFamily="34" charset="0"/>
                          <a:ea typeface="Times New Roman"/>
                          <a:cs typeface="Calibri" pitchFamily="34" charset="0"/>
                        </a:rPr>
                        <a:t>Trabajo</a:t>
                      </a:r>
                      <a:r>
                        <a:rPr lang="es-VE" sz="1600" spc="-25" baseline="0" dirty="0" smtClean="0">
                          <a:effectLst/>
                          <a:latin typeface="Calibri" pitchFamily="34" charset="0"/>
                          <a:ea typeface="Times New Roman"/>
                          <a:cs typeface="Calibri" pitchFamily="34" charset="0"/>
                        </a:rPr>
                        <a:t> de Campo</a:t>
                      </a:r>
                      <a:endParaRPr lang="es-VE" sz="1600" spc="-25" dirty="0">
                        <a:effectLst/>
                        <a:latin typeface="Calibri" pitchFamily="34" charset="0"/>
                        <a:ea typeface="Times New Roman"/>
                        <a:cs typeface="Calibri" pitchFamily="34" charset="0"/>
                      </a:endParaRPr>
                    </a:p>
                  </a:txBody>
                  <a:tcPr marL="68580" marR="68580" marT="0" marB="0" anchor="ct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tc>
                  <a:txBody>
                    <a:bodyPr/>
                    <a:lstStyle/>
                    <a:p>
                      <a:pPr marL="0" indent="0" algn="ctr">
                        <a:spcAft>
                          <a:spcPts val="0"/>
                        </a:spcAft>
                      </a:pPr>
                      <a:r>
                        <a:rPr lang="es-VE" sz="1400" b="0" spc="-25" dirty="0" smtClean="0">
                          <a:effectLst/>
                          <a:latin typeface="Calibri" pitchFamily="34" charset="0"/>
                          <a:ea typeface="Times New Roman"/>
                          <a:cs typeface="Calibri" pitchFamily="34" charset="0"/>
                        </a:rPr>
                        <a:t>Caracas 28 y 29 Julio 2014</a:t>
                      </a:r>
                      <a:endParaRPr lang="es-VE" sz="1400" b="0" spc="-25" dirty="0">
                        <a:effectLst/>
                        <a:latin typeface="Calibri" pitchFamily="34" charset="0"/>
                        <a:ea typeface="Times New Roman"/>
                        <a:cs typeface="Calibri" pitchFamily="34" charset="0"/>
                      </a:endParaRPr>
                    </a:p>
                  </a:txBody>
                  <a:tcPr marL="68580" marR="68580" marT="0" marB="0" anchor="ct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indent="0" algn="ctr">
                        <a:spcAft>
                          <a:spcPts val="0"/>
                        </a:spcAft>
                      </a:pPr>
                      <a:r>
                        <a:rPr lang="es-VE" sz="1400" b="0" spc="-25" dirty="0" smtClean="0">
                          <a:effectLst/>
                          <a:latin typeface="Calibri" pitchFamily="34" charset="0"/>
                          <a:ea typeface="Times New Roman"/>
                          <a:cs typeface="Calibri" pitchFamily="34" charset="0"/>
                        </a:rPr>
                        <a:t>Maturín 14</a:t>
                      </a:r>
                      <a:r>
                        <a:rPr lang="es-VE" sz="1400" b="0" spc="-25" baseline="0" dirty="0" smtClean="0">
                          <a:effectLst/>
                          <a:latin typeface="Calibri" pitchFamily="34" charset="0"/>
                          <a:ea typeface="Times New Roman"/>
                          <a:cs typeface="Calibri" pitchFamily="34" charset="0"/>
                        </a:rPr>
                        <a:t> y 15 Agosto 2014</a:t>
                      </a:r>
                      <a:endParaRPr lang="es-VE" sz="1400" b="0" spc="-25" dirty="0">
                        <a:effectLst/>
                        <a:latin typeface="Calibri" pitchFamily="34" charset="0"/>
                        <a:ea typeface="Times New Roman"/>
                        <a:cs typeface="Calibri" pitchFamily="34" charset="0"/>
                      </a:endParaRPr>
                    </a:p>
                  </a:txBody>
                  <a:tcPr marL="68580" marR="68580" marT="0" marB="0" anchor="ct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VE"/>
                    </a:p>
                  </a:txBody>
                  <a:tcPr/>
                </a:tc>
                <a:tc>
                  <a:txBody>
                    <a:bodyPr/>
                    <a:lstStyle/>
                    <a:p>
                      <a:pPr marL="0" indent="0" algn="ctr">
                        <a:spcAft>
                          <a:spcPts val="0"/>
                        </a:spcAft>
                      </a:pPr>
                      <a:r>
                        <a:rPr lang="es-VE" sz="1400" b="0" spc="-25" dirty="0" smtClean="0">
                          <a:effectLst/>
                          <a:latin typeface="Calibri" pitchFamily="34" charset="0"/>
                          <a:ea typeface="Times New Roman"/>
                          <a:cs typeface="Calibri" pitchFamily="34" charset="0"/>
                        </a:rPr>
                        <a:t>Barquisimeto 25</a:t>
                      </a:r>
                      <a:r>
                        <a:rPr lang="es-VE" sz="1400" b="0" spc="-25" baseline="0" dirty="0" smtClean="0">
                          <a:effectLst/>
                          <a:latin typeface="Calibri" pitchFamily="34" charset="0"/>
                          <a:ea typeface="Times New Roman"/>
                          <a:cs typeface="Calibri" pitchFamily="34" charset="0"/>
                        </a:rPr>
                        <a:t> y 26 Agosto 2014</a:t>
                      </a:r>
                      <a:endParaRPr lang="es-VE" sz="1400" b="0" spc="-25" dirty="0">
                        <a:effectLst/>
                        <a:latin typeface="Calibri" pitchFamily="34" charset="0"/>
                        <a:ea typeface="Times New Roman"/>
                        <a:cs typeface="Calibri" pitchFamily="34" charset="0"/>
                      </a:endParaRPr>
                    </a:p>
                  </a:txBody>
                  <a:tcPr marL="68580" marR="68580" marT="0" marB="0" anchor="ct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753586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54" y="2054895"/>
            <a:ext cx="8889045" cy="4663405"/>
          </a:xfrm>
        </p:spPr>
        <p:txBody>
          <a:bodyPr>
            <a:normAutofit/>
          </a:bodyPr>
          <a:lstStyle/>
          <a:p>
            <a:pPr lvl="1"/>
            <a:r>
              <a:rPr lang="es-VE" dirty="0" smtClean="0"/>
              <a:t>La </a:t>
            </a:r>
            <a:r>
              <a:rPr lang="es-VE" dirty="0"/>
              <a:t>situación actual del país, en líneas generales, es el problema que les preocupa a los consultados.</a:t>
            </a:r>
          </a:p>
          <a:p>
            <a:pPr lvl="2"/>
            <a:r>
              <a:rPr lang="es-VE" dirty="0" smtClean="0"/>
              <a:t>Oficialistas </a:t>
            </a:r>
            <a:r>
              <a:rPr lang="es-VE" dirty="0"/>
              <a:t>y Opositores coinciden en evaluar el presente y el futuro de manera negativa</a:t>
            </a:r>
          </a:p>
          <a:p>
            <a:pPr lvl="2"/>
            <a:r>
              <a:rPr lang="es-VE" dirty="0"/>
              <a:t>La incertidumbre por desconocer “lo que pasará” los agobia y desean soluciones en el corto plazo.</a:t>
            </a:r>
          </a:p>
          <a:p>
            <a:pPr lvl="2"/>
            <a:r>
              <a:rPr lang="es-VE" dirty="0"/>
              <a:t>Coinciden en señalar errores en la conducción del país y temen a una posible reacción violenta</a:t>
            </a:r>
          </a:p>
        </p:txBody>
      </p:sp>
      <p:pic>
        <p:nvPicPr>
          <p:cNvPr id="8" name="Picture 2" descr="G:\UCAB\CEP\Imagen PIEV\PNG'S\Logo Completo Color.png"/>
          <p:cNvPicPr>
            <a:picLocks noChangeAspect="1" noChangeArrowheads="1"/>
          </p:cNvPicPr>
          <p:nvPr/>
        </p:nvPicPr>
        <p:blipFill>
          <a:blip r:embed="rId2"/>
          <a:srcRect/>
          <a:stretch>
            <a:fillRect/>
          </a:stretch>
        </p:blipFill>
        <p:spPr bwMode="auto">
          <a:xfrm>
            <a:off x="39055" y="38100"/>
            <a:ext cx="2440639" cy="951722"/>
          </a:xfrm>
          <a:prstGeom prst="rect">
            <a:avLst/>
          </a:prstGeom>
          <a:noFill/>
        </p:spPr>
      </p:pic>
      <p:pic>
        <p:nvPicPr>
          <p:cNvPr id="9" name="Picture 3" descr="D:\Documents and Settings\PUBPOLIT\Mis documentos\Mis vídeos\CEP\Logos CEP\Logo UCAB.png"/>
          <p:cNvPicPr>
            <a:picLocks noChangeAspect="1" noChangeArrowheads="1"/>
          </p:cNvPicPr>
          <p:nvPr/>
        </p:nvPicPr>
        <p:blipFill>
          <a:blip r:embed="rId3"/>
          <a:srcRect/>
          <a:stretch>
            <a:fillRect/>
          </a:stretch>
        </p:blipFill>
        <p:spPr bwMode="auto">
          <a:xfrm>
            <a:off x="7045578" y="177022"/>
            <a:ext cx="1882522" cy="673100"/>
          </a:xfrm>
          <a:prstGeom prst="rect">
            <a:avLst/>
          </a:prstGeom>
          <a:noFill/>
        </p:spPr>
      </p:pic>
      <p:sp>
        <p:nvSpPr>
          <p:cNvPr id="10" name="9 CuadroTexto"/>
          <p:cNvSpPr txBox="1"/>
          <p:nvPr/>
        </p:nvSpPr>
        <p:spPr>
          <a:xfrm>
            <a:off x="0" y="964977"/>
            <a:ext cx="9144000" cy="1077218"/>
          </a:xfrm>
          <a:prstGeom prst="rect">
            <a:avLst/>
          </a:prstGeom>
          <a:solidFill>
            <a:srgbClr val="4A892B"/>
          </a:solidFill>
        </p:spPr>
        <p:txBody>
          <a:bodyPr wrap="square" rtlCol="0">
            <a:spAutoFit/>
          </a:bodyPr>
          <a:lstStyle/>
          <a:p>
            <a:pPr algn="r"/>
            <a:r>
              <a:rPr lang="es-VE" sz="3200" b="1" dirty="0" smtClean="0">
                <a:solidFill>
                  <a:schemeClr val="bg1"/>
                </a:solidFill>
                <a:latin typeface="Arial" pitchFamily="34" charset="0"/>
                <a:cs typeface="Arial" pitchFamily="34" charset="0"/>
              </a:rPr>
              <a:t>Principales hallazgos:</a:t>
            </a:r>
          </a:p>
          <a:p>
            <a:pPr algn="r"/>
            <a:r>
              <a:rPr lang="es-VE" sz="3200" b="1" dirty="0" smtClean="0">
                <a:solidFill>
                  <a:schemeClr val="bg1"/>
                </a:solidFill>
                <a:latin typeface="Arial" pitchFamily="34" charset="0"/>
                <a:cs typeface="Arial" pitchFamily="34" charset="0"/>
              </a:rPr>
              <a:t>Situación País</a:t>
            </a:r>
            <a:endParaRPr lang="es-ES" sz="3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603681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G:\UCAB\CEP\Imagen PIEV\PNG'S\Logo Completo Color.png"/>
          <p:cNvPicPr>
            <a:picLocks noChangeAspect="1" noChangeArrowheads="1"/>
          </p:cNvPicPr>
          <p:nvPr/>
        </p:nvPicPr>
        <p:blipFill>
          <a:blip r:embed="rId2"/>
          <a:srcRect/>
          <a:stretch>
            <a:fillRect/>
          </a:stretch>
        </p:blipFill>
        <p:spPr bwMode="auto">
          <a:xfrm>
            <a:off x="39055" y="38100"/>
            <a:ext cx="2440639" cy="951722"/>
          </a:xfrm>
          <a:prstGeom prst="rect">
            <a:avLst/>
          </a:prstGeom>
          <a:noFill/>
        </p:spPr>
      </p:pic>
      <p:pic>
        <p:nvPicPr>
          <p:cNvPr id="9" name="Picture 3" descr="D:\Documents and Settings\PUBPOLIT\Mis documentos\Mis vídeos\CEP\Logos CEP\Logo UCAB.png"/>
          <p:cNvPicPr>
            <a:picLocks noChangeAspect="1" noChangeArrowheads="1"/>
          </p:cNvPicPr>
          <p:nvPr/>
        </p:nvPicPr>
        <p:blipFill>
          <a:blip r:embed="rId3"/>
          <a:srcRect/>
          <a:stretch>
            <a:fillRect/>
          </a:stretch>
        </p:blipFill>
        <p:spPr bwMode="auto">
          <a:xfrm>
            <a:off x="7045578" y="177022"/>
            <a:ext cx="1882522" cy="673100"/>
          </a:xfrm>
          <a:prstGeom prst="rect">
            <a:avLst/>
          </a:prstGeom>
          <a:noFill/>
        </p:spPr>
      </p:pic>
      <p:sp>
        <p:nvSpPr>
          <p:cNvPr id="10" name="9 CuadroTexto"/>
          <p:cNvSpPr txBox="1"/>
          <p:nvPr/>
        </p:nvSpPr>
        <p:spPr>
          <a:xfrm>
            <a:off x="0" y="964977"/>
            <a:ext cx="9144000" cy="1077218"/>
          </a:xfrm>
          <a:prstGeom prst="rect">
            <a:avLst/>
          </a:prstGeom>
          <a:solidFill>
            <a:srgbClr val="4A892B"/>
          </a:solidFill>
        </p:spPr>
        <p:txBody>
          <a:bodyPr wrap="square" rtlCol="0">
            <a:spAutoFit/>
          </a:bodyPr>
          <a:lstStyle/>
          <a:p>
            <a:pPr algn="r"/>
            <a:r>
              <a:rPr lang="es-VE" sz="3200" b="1" dirty="0" smtClean="0">
                <a:solidFill>
                  <a:schemeClr val="bg1"/>
                </a:solidFill>
                <a:latin typeface="Arial" pitchFamily="34" charset="0"/>
                <a:cs typeface="Arial" pitchFamily="34" charset="0"/>
              </a:rPr>
              <a:t>Principales hallazgos:</a:t>
            </a:r>
          </a:p>
          <a:p>
            <a:pPr algn="r"/>
            <a:r>
              <a:rPr lang="es-VE" sz="3200" b="1" dirty="0" smtClean="0">
                <a:solidFill>
                  <a:schemeClr val="bg1"/>
                </a:solidFill>
                <a:latin typeface="Arial" pitchFamily="34" charset="0"/>
                <a:cs typeface="Arial" pitchFamily="34" charset="0"/>
              </a:rPr>
              <a:t>Situación País</a:t>
            </a:r>
            <a:endParaRPr lang="es-ES" sz="3200" b="1" dirty="0">
              <a:solidFill>
                <a:schemeClr val="bg1"/>
              </a:solidFill>
              <a:latin typeface="Arial" pitchFamily="34" charset="0"/>
              <a:cs typeface="Arial" pitchFamily="34" charset="0"/>
            </a:endParaRPr>
          </a:p>
        </p:txBody>
      </p:sp>
      <p:graphicFrame>
        <p:nvGraphicFramePr>
          <p:cNvPr id="7" name="5 Diagrama"/>
          <p:cNvGraphicFramePr/>
          <p:nvPr>
            <p:extLst>
              <p:ext uri="{D42A27DB-BD31-4B8C-83A1-F6EECF244321}">
                <p14:modId xmlns:p14="http://schemas.microsoft.com/office/powerpoint/2010/main" val="3990564760"/>
              </p:ext>
            </p:extLst>
          </p:nvPr>
        </p:nvGraphicFramePr>
        <p:xfrm>
          <a:off x="2166942" y="2046274"/>
          <a:ext cx="5119702" cy="28178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6 CuadroTexto"/>
          <p:cNvSpPr txBox="1"/>
          <p:nvPr/>
        </p:nvSpPr>
        <p:spPr>
          <a:xfrm>
            <a:off x="2143108" y="4975232"/>
            <a:ext cx="5214974" cy="1815882"/>
          </a:xfrm>
          <a:prstGeom prst="rect">
            <a:avLst/>
          </a:prstGeom>
          <a:noFill/>
        </p:spPr>
        <p:txBody>
          <a:bodyPr wrap="square" rtlCol="0">
            <a:spAutoFit/>
          </a:bodyPr>
          <a:lstStyle/>
          <a:p>
            <a:pPr algn="just"/>
            <a:r>
              <a:rPr lang="es-VE" sz="1600" i="1" dirty="0" smtClean="0"/>
              <a:t>“Estamos en crisis en todo…en los alimentos, la educación, la salud, las instituciones” “Fuerte”, “Difícil”, “Tensa”, “Grave”, “Patética”, “Mal”, “Crítica”, “Hay mucha dificultad”, “Incertidumbre”, “Complicada”, “Hay escasez”, “Especulación”, “Inseguridad” “Todos estamos sufriendo lo mismo, cola para todo, escasez, inflación, inseguridad, falta de empleo”, “Todo está al revés”</a:t>
            </a:r>
            <a:endParaRPr lang="es-VE" sz="1600" i="1" dirty="0"/>
          </a:p>
        </p:txBody>
      </p:sp>
      <p:sp>
        <p:nvSpPr>
          <p:cNvPr id="12" name="7 CuadroTexto"/>
          <p:cNvSpPr txBox="1"/>
          <p:nvPr/>
        </p:nvSpPr>
        <p:spPr>
          <a:xfrm>
            <a:off x="285720" y="2578810"/>
            <a:ext cx="1571636" cy="3785652"/>
          </a:xfrm>
          <a:prstGeom prst="rect">
            <a:avLst/>
          </a:prstGeom>
          <a:noFill/>
        </p:spPr>
        <p:txBody>
          <a:bodyPr wrap="square" rtlCol="0">
            <a:spAutoFit/>
          </a:bodyPr>
          <a:lstStyle/>
          <a:p>
            <a:pPr algn="ctr"/>
            <a:r>
              <a:rPr lang="es-VE" sz="1600" i="1" dirty="0" smtClean="0"/>
              <a:t>“Corrupción de falsos Oficialistas”</a:t>
            </a:r>
          </a:p>
          <a:p>
            <a:pPr algn="ctr"/>
            <a:r>
              <a:rPr lang="es-VE" sz="1600" i="1" dirty="0" smtClean="0"/>
              <a:t>“Insensibilidad por el prójimo”</a:t>
            </a:r>
          </a:p>
          <a:p>
            <a:pPr algn="ctr"/>
            <a:r>
              <a:rPr lang="es-VE" sz="1600" i="1" dirty="0" smtClean="0"/>
              <a:t>“Guerra mediática y económica”</a:t>
            </a:r>
          </a:p>
          <a:p>
            <a:pPr algn="ctr"/>
            <a:r>
              <a:rPr lang="es-VE" sz="1600" i="1" dirty="0" smtClean="0"/>
              <a:t>“Crisis por la guerra entre Oficialistas  y no Oficialistas  y uno como pueblo es el que sufre”</a:t>
            </a:r>
            <a:endParaRPr lang="es-VE" sz="1600" i="1" dirty="0"/>
          </a:p>
        </p:txBody>
      </p:sp>
      <p:sp>
        <p:nvSpPr>
          <p:cNvPr id="13" name="8 CuadroTexto"/>
          <p:cNvSpPr txBox="1"/>
          <p:nvPr/>
        </p:nvSpPr>
        <p:spPr>
          <a:xfrm>
            <a:off x="7358082" y="2903530"/>
            <a:ext cx="1500198" cy="2031325"/>
          </a:xfrm>
          <a:prstGeom prst="rect">
            <a:avLst/>
          </a:prstGeom>
          <a:noFill/>
        </p:spPr>
        <p:txBody>
          <a:bodyPr wrap="square" rtlCol="0">
            <a:spAutoFit/>
          </a:bodyPr>
          <a:lstStyle/>
          <a:p>
            <a:pPr algn="ctr"/>
            <a:r>
              <a:rPr lang="es-VE" i="1" dirty="0" smtClean="0"/>
              <a:t>“Malas políticas económicas”</a:t>
            </a:r>
          </a:p>
          <a:p>
            <a:pPr algn="ctr"/>
            <a:r>
              <a:rPr lang="es-VE" i="1" dirty="0" smtClean="0"/>
              <a:t>“Corrupción”</a:t>
            </a:r>
          </a:p>
          <a:p>
            <a:pPr algn="ctr"/>
            <a:r>
              <a:rPr lang="es-VE" i="1" dirty="0" smtClean="0"/>
              <a:t>“Incapacidad”</a:t>
            </a:r>
          </a:p>
          <a:p>
            <a:pPr algn="ctr"/>
            <a:r>
              <a:rPr lang="es-VE" i="1" dirty="0" smtClean="0"/>
              <a:t>“Regalo a otros países”</a:t>
            </a:r>
            <a:endParaRPr lang="es-VE" i="1" dirty="0"/>
          </a:p>
        </p:txBody>
      </p:sp>
      <p:sp>
        <p:nvSpPr>
          <p:cNvPr id="15" name="12 Flecha arriba"/>
          <p:cNvSpPr/>
          <p:nvPr/>
        </p:nvSpPr>
        <p:spPr>
          <a:xfrm>
            <a:off x="4572000" y="3760786"/>
            <a:ext cx="357190" cy="928694"/>
          </a:xfrm>
          <a:prstGeom prst="upArrow">
            <a:avLst/>
          </a:prstGeom>
          <a:solidFill>
            <a:schemeClr val="accent1">
              <a:lumMod val="50000"/>
            </a:schemeClr>
          </a:solidFill>
          <a:ln>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6" name="13 Rectángulo redondeado"/>
          <p:cNvSpPr/>
          <p:nvPr/>
        </p:nvSpPr>
        <p:spPr>
          <a:xfrm>
            <a:off x="2143108" y="4903794"/>
            <a:ext cx="5214974" cy="1928826"/>
          </a:xfrm>
          <a:prstGeom prst="roundRect">
            <a:avLst/>
          </a:prstGeom>
          <a:noFill/>
          <a:ln w="38100">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7" name="14 Flecha derecha"/>
          <p:cNvSpPr/>
          <p:nvPr/>
        </p:nvSpPr>
        <p:spPr>
          <a:xfrm>
            <a:off x="7286644" y="3046406"/>
            <a:ext cx="214314" cy="357190"/>
          </a:xfrm>
          <a:prstGeom prst="rightArrow">
            <a:avLst/>
          </a:prstGeom>
          <a:solidFill>
            <a:srgbClr val="254061"/>
          </a:solidFill>
          <a:ln>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8" name="15 Flecha izquierda"/>
          <p:cNvSpPr/>
          <p:nvPr/>
        </p:nvSpPr>
        <p:spPr>
          <a:xfrm>
            <a:off x="1928794" y="3046406"/>
            <a:ext cx="214314" cy="357190"/>
          </a:xfrm>
          <a:prstGeom prst="leftArrow">
            <a:avLst/>
          </a:prstGeom>
          <a:solidFill>
            <a:srgbClr val="254061"/>
          </a:solidFill>
          <a:ln>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Tree>
    <p:extLst>
      <p:ext uri="{BB962C8B-B14F-4D97-AF65-F5344CB8AC3E}">
        <p14:creationId xmlns:p14="http://schemas.microsoft.com/office/powerpoint/2010/main" val="19859425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8" name="Picture 2" descr="G:\UCAB\CEP\Imagen PIEV\PNG'S\Logo Completo Color.png"/>
          <p:cNvPicPr>
            <a:picLocks noChangeAspect="1" noChangeArrowheads="1"/>
          </p:cNvPicPr>
          <p:nvPr/>
        </p:nvPicPr>
        <p:blipFill>
          <a:blip r:embed="rId2"/>
          <a:srcRect/>
          <a:stretch>
            <a:fillRect/>
          </a:stretch>
        </p:blipFill>
        <p:spPr bwMode="auto">
          <a:xfrm>
            <a:off x="39055" y="38100"/>
            <a:ext cx="2440639" cy="951722"/>
          </a:xfrm>
          <a:prstGeom prst="rect">
            <a:avLst/>
          </a:prstGeom>
          <a:noFill/>
        </p:spPr>
      </p:pic>
      <p:pic>
        <p:nvPicPr>
          <p:cNvPr id="9" name="Picture 3" descr="D:\Documents and Settings\PUBPOLIT\Mis documentos\Mis vídeos\CEP\Logos CEP\Logo UCAB.png"/>
          <p:cNvPicPr>
            <a:picLocks noChangeAspect="1" noChangeArrowheads="1"/>
          </p:cNvPicPr>
          <p:nvPr/>
        </p:nvPicPr>
        <p:blipFill>
          <a:blip r:embed="rId3"/>
          <a:srcRect/>
          <a:stretch>
            <a:fillRect/>
          </a:stretch>
        </p:blipFill>
        <p:spPr bwMode="auto">
          <a:xfrm>
            <a:off x="7045578" y="177022"/>
            <a:ext cx="1882522" cy="673100"/>
          </a:xfrm>
          <a:prstGeom prst="rect">
            <a:avLst/>
          </a:prstGeom>
          <a:noFill/>
        </p:spPr>
      </p:pic>
      <p:sp>
        <p:nvSpPr>
          <p:cNvPr id="10" name="9 CuadroTexto"/>
          <p:cNvSpPr txBox="1"/>
          <p:nvPr/>
        </p:nvSpPr>
        <p:spPr>
          <a:xfrm>
            <a:off x="0" y="964977"/>
            <a:ext cx="9144000" cy="1077218"/>
          </a:xfrm>
          <a:prstGeom prst="rect">
            <a:avLst/>
          </a:prstGeom>
          <a:solidFill>
            <a:srgbClr val="4A892B"/>
          </a:solidFill>
        </p:spPr>
        <p:txBody>
          <a:bodyPr wrap="square" rtlCol="0">
            <a:spAutoFit/>
          </a:bodyPr>
          <a:lstStyle/>
          <a:p>
            <a:pPr algn="r"/>
            <a:r>
              <a:rPr lang="es-VE" sz="3200" b="1" dirty="0" smtClean="0">
                <a:solidFill>
                  <a:schemeClr val="bg1"/>
                </a:solidFill>
                <a:latin typeface="Arial" pitchFamily="34" charset="0"/>
                <a:cs typeface="Arial" pitchFamily="34" charset="0"/>
              </a:rPr>
              <a:t>Principales hallazgos:</a:t>
            </a:r>
          </a:p>
          <a:p>
            <a:pPr algn="r"/>
            <a:r>
              <a:rPr lang="es-VE" sz="3200" b="1" dirty="0" smtClean="0">
                <a:solidFill>
                  <a:schemeClr val="bg1"/>
                </a:solidFill>
                <a:latin typeface="Arial" pitchFamily="34" charset="0"/>
                <a:cs typeface="Arial" pitchFamily="34" charset="0"/>
              </a:rPr>
              <a:t>Situación País</a:t>
            </a:r>
            <a:endParaRPr lang="es-ES" sz="3200" b="1" dirty="0">
              <a:solidFill>
                <a:schemeClr val="bg1"/>
              </a:solidFill>
              <a:latin typeface="Arial" pitchFamily="34" charset="0"/>
              <a:cs typeface="Arial" pitchFamily="34" charset="0"/>
            </a:endParaRPr>
          </a:p>
        </p:txBody>
      </p:sp>
      <p:grpSp>
        <p:nvGrpSpPr>
          <p:cNvPr id="13" name="29 Grupo"/>
          <p:cNvGrpSpPr/>
          <p:nvPr/>
        </p:nvGrpSpPr>
        <p:grpSpPr>
          <a:xfrm>
            <a:off x="428596" y="4675208"/>
            <a:ext cx="8215370" cy="1539874"/>
            <a:chOff x="428596" y="4532332"/>
            <a:chExt cx="8215370" cy="1539874"/>
          </a:xfrm>
        </p:grpSpPr>
        <p:grpSp>
          <p:nvGrpSpPr>
            <p:cNvPr id="15" name="10 Grupo"/>
            <p:cNvGrpSpPr/>
            <p:nvPr/>
          </p:nvGrpSpPr>
          <p:grpSpPr>
            <a:xfrm>
              <a:off x="428596" y="4532332"/>
              <a:ext cx="2500330" cy="1539874"/>
              <a:chOff x="2856743" y="1154905"/>
              <a:chExt cx="1358874" cy="1539874"/>
            </a:xfrm>
          </p:grpSpPr>
          <p:sp>
            <p:nvSpPr>
              <p:cNvPr id="22" name="17 Rectángulo redondeado"/>
              <p:cNvSpPr/>
              <p:nvPr/>
            </p:nvSpPr>
            <p:spPr>
              <a:xfrm>
                <a:off x="2856743" y="1154905"/>
                <a:ext cx="1358874" cy="1539874"/>
              </a:xfrm>
              <a:prstGeom prst="roundRect">
                <a:avLst/>
              </a:prstGeom>
              <a:ln>
                <a:solidFill>
                  <a:srgbClr val="4F81BD"/>
                </a:solidFill>
              </a:ln>
            </p:spPr>
            <p:style>
              <a:lnRef idx="2">
                <a:schemeClr val="accent4">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3" name="18 Rectángulo"/>
              <p:cNvSpPr/>
              <p:nvPr/>
            </p:nvSpPr>
            <p:spPr>
              <a:xfrm>
                <a:off x="2923078" y="1221240"/>
                <a:ext cx="1226204" cy="1407204"/>
              </a:xfrm>
              <a:prstGeom prst="rect">
                <a:avLst/>
              </a:prstGeom>
              <a:ln>
                <a:solidFill>
                  <a:srgbClr val="4F81BD"/>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VE" sz="1400" i="1" kern="1200" noProof="0" dirty="0" smtClean="0"/>
                  <a:t>“Va a haber una explosión social porque todos estamos siendo afectados</a:t>
                </a:r>
                <a:r>
                  <a:rPr lang="es-VE" sz="1400" i="0" kern="1200" noProof="0" dirty="0" smtClean="0"/>
                  <a:t>” (Ofic</a:t>
                </a:r>
                <a:r>
                  <a:rPr lang="es-VE" sz="1400" i="0" kern="1200" noProof="0" dirty="0" smtClean="0"/>
                  <a:t>.</a:t>
                </a:r>
                <a:r>
                  <a:rPr lang="es-VE" sz="1400" i="0" kern="1200" dirty="0" smtClean="0"/>
                  <a:t>)</a:t>
                </a:r>
                <a:endParaRPr lang="es-VE" sz="1400" i="0" kern="1200" dirty="0" smtClean="0"/>
              </a:p>
              <a:p>
                <a:pPr lvl="0" algn="ctr" defTabSz="355600">
                  <a:lnSpc>
                    <a:spcPct val="90000"/>
                  </a:lnSpc>
                  <a:spcBef>
                    <a:spcPct val="0"/>
                  </a:spcBef>
                  <a:spcAft>
                    <a:spcPct val="35000"/>
                  </a:spcAft>
                </a:pPr>
                <a:r>
                  <a:rPr lang="es-VE" sz="1400" i="1" kern="1200" dirty="0" smtClean="0"/>
                  <a:t>“El día llegará </a:t>
                </a:r>
                <a:r>
                  <a:rPr lang="es-VE" sz="1400" i="1" kern="1200" noProof="0" dirty="0" smtClean="0"/>
                  <a:t>cuando los militares se cansen” </a:t>
                </a:r>
                <a:r>
                  <a:rPr lang="es-VE" sz="1400" i="0" kern="1200" noProof="0" dirty="0" smtClean="0"/>
                  <a:t>(</a:t>
                </a:r>
                <a:r>
                  <a:rPr lang="es-VE" sz="1400" i="0" kern="1200" noProof="0" dirty="0" err="1" smtClean="0"/>
                  <a:t>Opos</a:t>
                </a:r>
                <a:r>
                  <a:rPr lang="es-VE" sz="1400" i="0" kern="1200" noProof="0" dirty="0" smtClean="0"/>
                  <a:t>.)</a:t>
                </a:r>
                <a:endParaRPr lang="es-VE" sz="1400" i="0" kern="1200" noProof="0" dirty="0"/>
              </a:p>
            </p:txBody>
          </p:sp>
        </p:grpSp>
        <p:grpSp>
          <p:nvGrpSpPr>
            <p:cNvPr id="16" name="11 Grupo"/>
            <p:cNvGrpSpPr/>
            <p:nvPr/>
          </p:nvGrpSpPr>
          <p:grpSpPr>
            <a:xfrm>
              <a:off x="3286116" y="4532332"/>
              <a:ext cx="2571768" cy="1539874"/>
              <a:chOff x="4283561" y="1154905"/>
              <a:chExt cx="1358874" cy="1539874"/>
            </a:xfrm>
          </p:grpSpPr>
          <p:sp>
            <p:nvSpPr>
              <p:cNvPr id="20" name="15 Rectángulo redondeado"/>
              <p:cNvSpPr/>
              <p:nvPr/>
            </p:nvSpPr>
            <p:spPr>
              <a:xfrm>
                <a:off x="4283561" y="1154905"/>
                <a:ext cx="1358874" cy="1539874"/>
              </a:xfrm>
              <a:prstGeom prst="roundRect">
                <a:avLst/>
              </a:prstGeom>
              <a:ln>
                <a:solidFill>
                  <a:srgbClr val="4F81BD"/>
                </a:solidFill>
              </a:ln>
            </p:spPr>
            <p:style>
              <a:lnRef idx="2">
                <a:schemeClr val="accent4">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1" name="16 Rectángulo"/>
              <p:cNvSpPr/>
              <p:nvPr/>
            </p:nvSpPr>
            <p:spPr>
              <a:xfrm>
                <a:off x="4349896" y="1221240"/>
                <a:ext cx="1226204" cy="1407204"/>
              </a:xfrm>
              <a:prstGeom prst="rect">
                <a:avLst/>
              </a:prstGeom>
              <a:ln>
                <a:solidFill>
                  <a:srgbClr val="4F81BD"/>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VE" sz="1400" i="1" kern="1200" noProof="0" dirty="0" smtClean="0"/>
                  <a:t>“La corrupción, la burocracia, la burla, el descaro, la falta de valores va a </a:t>
                </a:r>
                <a:r>
                  <a:rPr lang="es-VE" sz="1400" i="1" kern="1200" noProof="0" dirty="0" err="1" smtClean="0"/>
                  <a:t>implosionar</a:t>
                </a:r>
                <a:r>
                  <a:rPr lang="es-VE" sz="1400" i="1" kern="1200" noProof="0" dirty="0" smtClean="0"/>
                  <a:t> el país…en algún momento esto explota, un loco que explote, no se” </a:t>
                </a:r>
                <a:r>
                  <a:rPr lang="es-VE" sz="1400" i="0" kern="1200" noProof="0" dirty="0" smtClean="0"/>
                  <a:t>(</a:t>
                </a:r>
                <a:r>
                  <a:rPr lang="es-VE" sz="1400" i="0" kern="1200" noProof="0" dirty="0" err="1" smtClean="0"/>
                  <a:t>Opos</a:t>
                </a:r>
                <a:r>
                  <a:rPr lang="es-VE" sz="1400" i="0" kern="1200" noProof="0" dirty="0" smtClean="0"/>
                  <a:t>. Y </a:t>
                </a:r>
                <a:r>
                  <a:rPr lang="es-VE" sz="1400" i="0" kern="1200" noProof="0" dirty="0" smtClean="0"/>
                  <a:t>Ofic)</a:t>
                </a:r>
                <a:endParaRPr lang="es-VE" sz="1400" i="1" kern="1200" noProof="0" dirty="0"/>
              </a:p>
            </p:txBody>
          </p:sp>
        </p:grpSp>
        <p:grpSp>
          <p:nvGrpSpPr>
            <p:cNvPr id="17" name="12 Grupo"/>
            <p:cNvGrpSpPr/>
            <p:nvPr/>
          </p:nvGrpSpPr>
          <p:grpSpPr>
            <a:xfrm>
              <a:off x="6143636" y="4532332"/>
              <a:ext cx="2500330" cy="1539874"/>
              <a:chOff x="5710379" y="1154905"/>
              <a:chExt cx="1358874" cy="1539874"/>
            </a:xfrm>
          </p:grpSpPr>
          <p:sp>
            <p:nvSpPr>
              <p:cNvPr id="18" name="13 Rectángulo redondeado"/>
              <p:cNvSpPr/>
              <p:nvPr/>
            </p:nvSpPr>
            <p:spPr>
              <a:xfrm>
                <a:off x="5710379" y="1154905"/>
                <a:ext cx="1358874" cy="1539874"/>
              </a:xfrm>
              <a:prstGeom prst="roundRect">
                <a:avLst/>
              </a:prstGeom>
              <a:ln>
                <a:solidFill>
                  <a:srgbClr val="4F81BD"/>
                </a:solidFill>
              </a:ln>
            </p:spPr>
            <p:style>
              <a:lnRef idx="2">
                <a:schemeClr val="accent4">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9" name="14 Rectángulo"/>
              <p:cNvSpPr/>
              <p:nvPr/>
            </p:nvSpPr>
            <p:spPr>
              <a:xfrm>
                <a:off x="5776714" y="1221240"/>
                <a:ext cx="1226204" cy="1407204"/>
              </a:xfrm>
              <a:prstGeom prst="rect">
                <a:avLst/>
              </a:prstGeom>
              <a:ln>
                <a:solidFill>
                  <a:srgbClr val="4F81BD"/>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VE" sz="1400" i="1" kern="1200" noProof="0" dirty="0" smtClean="0"/>
                  <a:t>“Qué vamos a hacer? No podemos esperar al 2019, la gente la he oído decir disparates con los que  nadie puede estar de acuerdo con eso” (</a:t>
                </a:r>
                <a:r>
                  <a:rPr lang="es-VE" sz="1400" i="1" kern="1200" noProof="0" dirty="0" err="1" smtClean="0"/>
                  <a:t>Opos</a:t>
                </a:r>
                <a:r>
                  <a:rPr lang="es-VE" sz="1400" i="1" kern="1200" noProof="0" dirty="0" smtClean="0"/>
                  <a:t>.)</a:t>
                </a:r>
                <a:endParaRPr lang="es-VE" sz="1400" i="1" kern="1200" noProof="0" dirty="0"/>
              </a:p>
            </p:txBody>
          </p:sp>
        </p:grpSp>
      </p:grpSp>
      <p:grpSp>
        <p:nvGrpSpPr>
          <p:cNvPr id="26" name="31 Grupo"/>
          <p:cNvGrpSpPr/>
          <p:nvPr/>
        </p:nvGrpSpPr>
        <p:grpSpPr>
          <a:xfrm>
            <a:off x="500034" y="2270108"/>
            <a:ext cx="8286808" cy="1785950"/>
            <a:chOff x="357158" y="1785926"/>
            <a:chExt cx="8286808" cy="1785950"/>
          </a:xfrm>
          <a:noFill/>
        </p:grpSpPr>
        <p:grpSp>
          <p:nvGrpSpPr>
            <p:cNvPr id="27" name="8 Grupo"/>
            <p:cNvGrpSpPr/>
            <p:nvPr/>
          </p:nvGrpSpPr>
          <p:grpSpPr>
            <a:xfrm>
              <a:off x="357158" y="1785926"/>
              <a:ext cx="2571768" cy="1785950"/>
              <a:chOff x="3107" y="1154905"/>
              <a:chExt cx="1358874" cy="1539874"/>
            </a:xfrm>
            <a:grpFill/>
          </p:grpSpPr>
          <p:sp>
            <p:nvSpPr>
              <p:cNvPr id="34" name="21 Rectángulo redondeado"/>
              <p:cNvSpPr/>
              <p:nvPr/>
            </p:nvSpPr>
            <p:spPr>
              <a:xfrm>
                <a:off x="3107" y="1154905"/>
                <a:ext cx="1358874" cy="1539874"/>
              </a:xfrm>
              <a:prstGeom prst="roundRect">
                <a:avLst/>
              </a:prstGeom>
              <a:grpFill/>
              <a:ln>
                <a:solidFill>
                  <a:srgbClr val="4F81BD"/>
                </a:solidFill>
              </a:ln>
            </p:spPr>
            <p:style>
              <a:lnRef idx="2">
                <a:schemeClr val="accent4">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5" name="22 Rectángulo"/>
              <p:cNvSpPr/>
              <p:nvPr/>
            </p:nvSpPr>
            <p:spPr>
              <a:xfrm>
                <a:off x="69442" y="1221240"/>
                <a:ext cx="1226204" cy="1407204"/>
              </a:xfrm>
              <a:prstGeom prst="rect">
                <a:avLst/>
              </a:prstGeom>
              <a:grpFill/>
              <a:ln>
                <a:solidFill>
                  <a:srgbClr val="4F81BD"/>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VE" sz="1400" i="1" kern="1200" dirty="0" smtClean="0"/>
                  <a:t>“El pueblo se va a cansar se </a:t>
                </a:r>
                <a:r>
                  <a:rPr lang="es-VE" sz="1400" i="1" kern="1200" noProof="0" dirty="0" smtClean="0"/>
                  <a:t>va a llegar al límite</a:t>
                </a:r>
                <a:r>
                  <a:rPr lang="es-VE" sz="1400" i="0" kern="1200" noProof="0" dirty="0" smtClean="0"/>
                  <a:t>” (Ofic. </a:t>
                </a:r>
                <a:r>
                  <a:rPr lang="es-VE" sz="1400" i="0" kern="1200" noProof="0" dirty="0" smtClean="0"/>
                  <a:t> </a:t>
                </a:r>
                <a:r>
                  <a:rPr lang="es-VE" sz="1400" i="0" kern="1200" noProof="0" dirty="0" smtClean="0"/>
                  <a:t>y </a:t>
                </a:r>
                <a:r>
                  <a:rPr lang="es-VE" sz="1400" i="0" kern="1200" noProof="0" dirty="0" err="1" smtClean="0"/>
                  <a:t>Opo</a:t>
                </a:r>
                <a:r>
                  <a:rPr lang="es-VE" sz="1400" i="0" kern="1200" noProof="0" dirty="0" smtClean="0"/>
                  <a:t>.)</a:t>
                </a:r>
              </a:p>
              <a:p>
                <a:pPr lvl="0" algn="ctr" defTabSz="355600">
                  <a:lnSpc>
                    <a:spcPct val="90000"/>
                  </a:lnSpc>
                  <a:spcBef>
                    <a:spcPct val="0"/>
                  </a:spcBef>
                  <a:spcAft>
                    <a:spcPct val="35000"/>
                  </a:spcAft>
                </a:pPr>
                <a:r>
                  <a:rPr lang="es-VE" sz="1400" i="1" kern="1200" noProof="0" dirty="0" smtClean="0"/>
                  <a:t>“Si no nos alzamos no resolvemos</a:t>
                </a:r>
                <a:r>
                  <a:rPr lang="es-VE" sz="1400" i="0" kern="1200" noProof="0" dirty="0" smtClean="0"/>
                  <a:t>”(</a:t>
                </a:r>
                <a:r>
                  <a:rPr lang="es-VE" sz="1400" i="0" kern="1200" noProof="0" dirty="0" err="1" smtClean="0"/>
                  <a:t>Opo</a:t>
                </a:r>
                <a:r>
                  <a:rPr lang="es-VE" sz="1400" i="0" kern="1200" noProof="0" dirty="0" smtClean="0"/>
                  <a:t>.)</a:t>
                </a:r>
              </a:p>
              <a:p>
                <a:pPr lvl="0" algn="ctr" defTabSz="355600">
                  <a:lnSpc>
                    <a:spcPct val="90000"/>
                  </a:lnSpc>
                  <a:spcBef>
                    <a:spcPct val="0"/>
                  </a:spcBef>
                  <a:spcAft>
                    <a:spcPct val="35000"/>
                  </a:spcAft>
                </a:pPr>
                <a:r>
                  <a:rPr lang="es-VE" sz="1400" i="1" kern="1200" noProof="0" dirty="0" smtClean="0"/>
                  <a:t>“El mismo pueblo pedirá un Referendum</a:t>
                </a:r>
                <a:r>
                  <a:rPr lang="es-VE" sz="1400" i="0" kern="1200" noProof="0" dirty="0" smtClean="0"/>
                  <a:t>” (Ofic</a:t>
                </a:r>
                <a:r>
                  <a:rPr lang="es-VE" sz="1400" i="0" kern="1200" noProof="0" dirty="0" smtClean="0"/>
                  <a:t>.)</a:t>
                </a:r>
                <a:endParaRPr lang="es-VE" sz="1400" i="0" kern="1200" noProof="0" dirty="0"/>
              </a:p>
            </p:txBody>
          </p:sp>
        </p:grpSp>
        <p:grpSp>
          <p:nvGrpSpPr>
            <p:cNvPr id="28" name="9 Grupo"/>
            <p:cNvGrpSpPr/>
            <p:nvPr/>
          </p:nvGrpSpPr>
          <p:grpSpPr>
            <a:xfrm>
              <a:off x="3071802" y="1785926"/>
              <a:ext cx="2714644" cy="1785950"/>
              <a:chOff x="1429925" y="1154905"/>
              <a:chExt cx="1358874" cy="1539874"/>
            </a:xfrm>
            <a:grpFill/>
          </p:grpSpPr>
          <p:sp>
            <p:nvSpPr>
              <p:cNvPr id="32" name="19 Rectángulo redondeado"/>
              <p:cNvSpPr/>
              <p:nvPr/>
            </p:nvSpPr>
            <p:spPr>
              <a:xfrm>
                <a:off x="1429925" y="1154905"/>
                <a:ext cx="1358874" cy="1539874"/>
              </a:xfrm>
              <a:prstGeom prst="roundRect">
                <a:avLst/>
              </a:prstGeom>
              <a:grpFill/>
              <a:ln>
                <a:solidFill>
                  <a:srgbClr val="4F81BD"/>
                </a:solidFill>
              </a:ln>
            </p:spPr>
            <p:style>
              <a:lnRef idx="2">
                <a:schemeClr val="accent4">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3" name="20 Rectángulo"/>
              <p:cNvSpPr/>
              <p:nvPr/>
            </p:nvSpPr>
            <p:spPr>
              <a:xfrm>
                <a:off x="1496260" y="1221240"/>
                <a:ext cx="1226204" cy="1407204"/>
              </a:xfrm>
              <a:prstGeom prst="rect">
                <a:avLst/>
              </a:prstGeom>
              <a:grpFill/>
              <a:ln>
                <a:solidFill>
                  <a:srgbClr val="4F81BD"/>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VE" sz="1400" i="1" kern="1200" noProof="0" dirty="0" smtClean="0"/>
                  <a:t>“Todo es un problema de egos de lado y lado” </a:t>
                </a:r>
                <a:r>
                  <a:rPr lang="es-VE" sz="1400" i="0" kern="1200" noProof="0" dirty="0" smtClean="0"/>
                  <a:t>(</a:t>
                </a:r>
                <a:r>
                  <a:rPr lang="es-VE" sz="1400" i="0" kern="1200" noProof="0" dirty="0" smtClean="0"/>
                  <a:t>Ofic)</a:t>
                </a:r>
                <a:endParaRPr lang="es-VE" sz="1400" i="0" kern="1200" noProof="0" dirty="0" smtClean="0"/>
              </a:p>
              <a:p>
                <a:pPr lvl="0" algn="ctr" defTabSz="355600">
                  <a:lnSpc>
                    <a:spcPct val="90000"/>
                  </a:lnSpc>
                  <a:spcBef>
                    <a:spcPct val="0"/>
                  </a:spcBef>
                  <a:spcAft>
                    <a:spcPct val="35000"/>
                  </a:spcAft>
                </a:pPr>
                <a:r>
                  <a:rPr lang="es-VE" sz="1400" i="1" kern="1200" noProof="0" dirty="0" smtClean="0"/>
                  <a:t>“Nos adaptamos a las situaciones” </a:t>
                </a:r>
                <a:r>
                  <a:rPr lang="es-VE" sz="1400" i="0" kern="1200" noProof="0" dirty="0" smtClean="0"/>
                  <a:t>(Ofic</a:t>
                </a:r>
                <a:r>
                  <a:rPr lang="es-VE" sz="1400" i="0" kern="1200" noProof="0" dirty="0" smtClean="0"/>
                  <a:t>.) </a:t>
                </a:r>
                <a:r>
                  <a:rPr lang="es-VE" sz="1400" i="1" kern="1200" noProof="0" dirty="0" smtClean="0"/>
                  <a:t>“Se gasta demasiada plata en fuegos artificiales, conciertos, y hay problemas en los hospitales…” </a:t>
                </a:r>
                <a:r>
                  <a:rPr lang="es-VE" sz="1400" i="0" kern="1200" noProof="0" dirty="0" smtClean="0"/>
                  <a:t>(Ofic </a:t>
                </a:r>
                <a:r>
                  <a:rPr lang="es-VE" sz="1400" i="0" kern="1200" noProof="0" dirty="0" smtClean="0"/>
                  <a:t>. </a:t>
                </a:r>
                <a:r>
                  <a:rPr lang="es-VE" sz="1400" i="0" kern="1200" noProof="0" dirty="0" smtClean="0"/>
                  <a:t>y </a:t>
                </a:r>
                <a:r>
                  <a:rPr lang="es-VE" sz="1400" i="0" kern="1200" noProof="0" dirty="0" err="1" smtClean="0"/>
                  <a:t>Opos</a:t>
                </a:r>
                <a:r>
                  <a:rPr lang="es-VE" sz="1400" i="0" kern="1200" noProof="0" dirty="0" smtClean="0"/>
                  <a:t>.)</a:t>
                </a:r>
                <a:endParaRPr lang="es-VE" sz="1400" i="0" kern="1200" noProof="0" dirty="0"/>
              </a:p>
            </p:txBody>
          </p:sp>
        </p:grpSp>
        <p:grpSp>
          <p:nvGrpSpPr>
            <p:cNvPr id="29" name="9 Grupo"/>
            <p:cNvGrpSpPr/>
            <p:nvPr/>
          </p:nvGrpSpPr>
          <p:grpSpPr>
            <a:xfrm>
              <a:off x="5929322" y="1785926"/>
              <a:ext cx="2714644" cy="1785950"/>
              <a:chOff x="1429925" y="1154905"/>
              <a:chExt cx="1358874" cy="1539874"/>
            </a:xfrm>
            <a:grpFill/>
          </p:grpSpPr>
          <p:sp>
            <p:nvSpPr>
              <p:cNvPr id="30" name="29 Rectángulo redondeado"/>
              <p:cNvSpPr/>
              <p:nvPr/>
            </p:nvSpPr>
            <p:spPr>
              <a:xfrm>
                <a:off x="1429925" y="1154905"/>
                <a:ext cx="1358874" cy="1539874"/>
              </a:xfrm>
              <a:prstGeom prst="roundRect">
                <a:avLst/>
              </a:prstGeom>
              <a:grpFill/>
              <a:ln>
                <a:solidFill>
                  <a:srgbClr val="4F81BD"/>
                </a:solidFill>
              </a:ln>
            </p:spPr>
            <p:style>
              <a:lnRef idx="2">
                <a:schemeClr val="accent4">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1" name="30 Rectángulo"/>
              <p:cNvSpPr/>
              <p:nvPr/>
            </p:nvSpPr>
            <p:spPr>
              <a:xfrm>
                <a:off x="1496260" y="1221240"/>
                <a:ext cx="1226204" cy="1407204"/>
              </a:xfrm>
              <a:prstGeom prst="rect">
                <a:avLst/>
              </a:prstGeom>
              <a:grpFill/>
              <a:ln>
                <a:solidFill>
                  <a:srgbClr val="4F81BD"/>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VE" sz="1400" i="1" kern="1200" noProof="0" dirty="0" smtClean="0"/>
                  <a:t>“No hay líderes de </a:t>
                </a:r>
                <a:r>
                  <a:rPr lang="es-VE" sz="1400" i="1" kern="1200" noProof="0" dirty="0" err="1" smtClean="0"/>
                  <a:t>ningú</a:t>
                </a:r>
                <a:r>
                  <a:rPr lang="es-VE" sz="1400" i="1" dirty="0" smtClean="0"/>
                  <a:t>n </a:t>
                </a:r>
                <a:r>
                  <a:rPr lang="es-VE" sz="1400" i="1" kern="1200" noProof="0" dirty="0" smtClean="0"/>
                  <a:t>lado, no se ve a alguien que pueda arreglar esto, esta situación para arreglarla va a ser muy difícil por el nivel de desastre y tampoco se puede esperar al 2019 a unas elecciones” </a:t>
                </a:r>
                <a:r>
                  <a:rPr lang="es-VE" sz="1400" kern="1200" noProof="0" dirty="0" smtClean="0"/>
                  <a:t>(</a:t>
                </a:r>
                <a:r>
                  <a:rPr lang="es-VE" sz="1400" kern="1200" noProof="0" dirty="0" err="1" smtClean="0"/>
                  <a:t>Opos</a:t>
                </a:r>
                <a:r>
                  <a:rPr lang="es-VE" sz="1400" kern="1200" noProof="0" dirty="0" smtClean="0"/>
                  <a:t>. Y </a:t>
                </a:r>
                <a:r>
                  <a:rPr lang="es-VE" sz="1400" kern="1200" noProof="0" dirty="0" err="1" smtClean="0"/>
                  <a:t>Ofic</a:t>
                </a:r>
                <a:r>
                  <a:rPr lang="es-VE" sz="1400" kern="1200" noProof="0" dirty="0" smtClean="0"/>
                  <a:t> .Light)</a:t>
                </a:r>
                <a:endParaRPr lang="es-VE" sz="1400" kern="1200" noProof="0" dirty="0"/>
              </a:p>
            </p:txBody>
          </p:sp>
        </p:grpSp>
      </p:grpSp>
    </p:spTree>
    <p:extLst>
      <p:ext uri="{BB962C8B-B14F-4D97-AF65-F5344CB8AC3E}">
        <p14:creationId xmlns:p14="http://schemas.microsoft.com/office/powerpoint/2010/main" val="39545688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54" y="2054895"/>
            <a:ext cx="8889045" cy="4663405"/>
          </a:xfrm>
        </p:spPr>
        <p:txBody>
          <a:bodyPr>
            <a:normAutofit/>
          </a:bodyPr>
          <a:lstStyle/>
          <a:p>
            <a:pPr lvl="1"/>
            <a:r>
              <a:rPr lang="es-VE" dirty="0"/>
              <a:t>El voto es el acto que ilustra el ejercicio democrático: eliges, decides y permite dirimir diferencias</a:t>
            </a:r>
          </a:p>
          <a:p>
            <a:pPr lvl="1"/>
            <a:r>
              <a:rPr lang="es-VE" dirty="0"/>
              <a:t> Existe un compromiso ciudadano con el acto de votación que no parece quebrantarse a pesar de que algunos muestren desánimo, desilusión</a:t>
            </a:r>
          </a:p>
          <a:p>
            <a:pPr lvl="1"/>
            <a:r>
              <a:rPr lang="es-VE" dirty="0"/>
              <a:t>A pesar de la desconfianza y la creencia en posibles salidas violentas, que no apoyan, siguen creyendo que el voto es la manera de solucionar las controversias y problemas</a:t>
            </a:r>
          </a:p>
        </p:txBody>
      </p:sp>
      <p:pic>
        <p:nvPicPr>
          <p:cNvPr id="8" name="Picture 2" descr="G:\UCAB\CEP\Imagen PIEV\PNG'S\Logo Completo Color.png"/>
          <p:cNvPicPr>
            <a:picLocks noChangeAspect="1" noChangeArrowheads="1"/>
          </p:cNvPicPr>
          <p:nvPr/>
        </p:nvPicPr>
        <p:blipFill>
          <a:blip r:embed="rId2"/>
          <a:srcRect/>
          <a:stretch>
            <a:fillRect/>
          </a:stretch>
        </p:blipFill>
        <p:spPr bwMode="auto">
          <a:xfrm>
            <a:off x="39055" y="38100"/>
            <a:ext cx="2440639" cy="951722"/>
          </a:xfrm>
          <a:prstGeom prst="rect">
            <a:avLst/>
          </a:prstGeom>
          <a:noFill/>
        </p:spPr>
      </p:pic>
      <p:pic>
        <p:nvPicPr>
          <p:cNvPr id="9" name="Picture 3" descr="D:\Documents and Settings\PUBPOLIT\Mis documentos\Mis vídeos\CEP\Logos CEP\Logo UCAB.png"/>
          <p:cNvPicPr>
            <a:picLocks noChangeAspect="1" noChangeArrowheads="1"/>
          </p:cNvPicPr>
          <p:nvPr/>
        </p:nvPicPr>
        <p:blipFill>
          <a:blip r:embed="rId3"/>
          <a:srcRect/>
          <a:stretch>
            <a:fillRect/>
          </a:stretch>
        </p:blipFill>
        <p:spPr bwMode="auto">
          <a:xfrm>
            <a:off x="7045578" y="177022"/>
            <a:ext cx="1882522" cy="673100"/>
          </a:xfrm>
          <a:prstGeom prst="rect">
            <a:avLst/>
          </a:prstGeom>
          <a:noFill/>
        </p:spPr>
      </p:pic>
      <p:sp>
        <p:nvSpPr>
          <p:cNvPr id="10" name="9 CuadroTexto"/>
          <p:cNvSpPr txBox="1"/>
          <p:nvPr/>
        </p:nvSpPr>
        <p:spPr>
          <a:xfrm>
            <a:off x="0" y="964977"/>
            <a:ext cx="9144000" cy="1077218"/>
          </a:xfrm>
          <a:prstGeom prst="rect">
            <a:avLst/>
          </a:prstGeom>
          <a:solidFill>
            <a:srgbClr val="4A892B"/>
          </a:solidFill>
        </p:spPr>
        <p:txBody>
          <a:bodyPr wrap="square" rtlCol="0">
            <a:spAutoFit/>
          </a:bodyPr>
          <a:lstStyle/>
          <a:p>
            <a:pPr algn="r"/>
            <a:r>
              <a:rPr lang="es-VE" sz="3200" b="1" dirty="0" smtClean="0">
                <a:solidFill>
                  <a:schemeClr val="bg1"/>
                </a:solidFill>
                <a:latin typeface="Arial" pitchFamily="34" charset="0"/>
                <a:cs typeface="Arial" pitchFamily="34" charset="0"/>
              </a:rPr>
              <a:t>Principales hallazgos:</a:t>
            </a:r>
          </a:p>
          <a:p>
            <a:pPr algn="r"/>
            <a:r>
              <a:rPr lang="es-VE" sz="3200" b="1" dirty="0" smtClean="0">
                <a:solidFill>
                  <a:schemeClr val="bg1"/>
                </a:solidFill>
                <a:latin typeface="Arial" pitchFamily="34" charset="0"/>
                <a:cs typeface="Arial" pitchFamily="34" charset="0"/>
              </a:rPr>
              <a:t>El Voto, un valor que perdura</a:t>
            </a:r>
            <a:endParaRPr lang="es-ES" sz="3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29123256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54" y="2054895"/>
            <a:ext cx="8889045" cy="4663405"/>
          </a:xfrm>
        </p:spPr>
        <p:txBody>
          <a:bodyPr>
            <a:normAutofit fontScale="92500"/>
          </a:bodyPr>
          <a:lstStyle/>
          <a:p>
            <a:pPr lvl="1"/>
            <a:r>
              <a:rPr lang="es-VE" dirty="0" smtClean="0"/>
              <a:t>Experiencia “cotidiana”: </a:t>
            </a:r>
            <a:r>
              <a:rPr lang="es-VE" i="1" dirty="0"/>
              <a:t>“ya sabemos toda la campaña para que uno vaya a votar, lo que hay que hacer para votar, la cédula, el listado, el libro, firmar, la Captahuellas, la máquina, el voto, firmar, la tinta y esperar los resultados que serán en la madrugada</a:t>
            </a:r>
            <a:r>
              <a:rPr lang="es-VE" dirty="0" smtClean="0"/>
              <a:t>”</a:t>
            </a:r>
          </a:p>
          <a:p>
            <a:pPr lvl="1"/>
            <a:r>
              <a:rPr lang="es-VE" dirty="0" smtClean="0"/>
              <a:t>A pesar de las irregularidades, no disminuye su valor ni desanima la participación: </a:t>
            </a:r>
            <a:r>
              <a:rPr lang="es-VE" i="1" dirty="0"/>
              <a:t>“me quejé, lloré, protesté, patalee y no pasó nada, cuando mucho levantan un acta y ya eso se queda así, y uno se va a su casa como con las manos vacías porque haces la cola, vas a votar y o ya votaron por ti, sales muerto o el papel dice que es nulo</a:t>
            </a:r>
            <a:r>
              <a:rPr lang="es-VE" i="1" dirty="0" smtClean="0"/>
              <a:t>”</a:t>
            </a:r>
            <a:endParaRPr lang="es-VE" dirty="0"/>
          </a:p>
          <a:p>
            <a:pPr lvl="1"/>
            <a:endParaRPr lang="es-VE" dirty="0"/>
          </a:p>
        </p:txBody>
      </p:sp>
      <p:pic>
        <p:nvPicPr>
          <p:cNvPr id="8" name="Picture 2" descr="G:\UCAB\CEP\Imagen PIEV\PNG'S\Logo Completo Color.png"/>
          <p:cNvPicPr>
            <a:picLocks noChangeAspect="1" noChangeArrowheads="1"/>
          </p:cNvPicPr>
          <p:nvPr/>
        </p:nvPicPr>
        <p:blipFill>
          <a:blip r:embed="rId2"/>
          <a:srcRect/>
          <a:stretch>
            <a:fillRect/>
          </a:stretch>
        </p:blipFill>
        <p:spPr bwMode="auto">
          <a:xfrm>
            <a:off x="39055" y="38100"/>
            <a:ext cx="2440639" cy="951722"/>
          </a:xfrm>
          <a:prstGeom prst="rect">
            <a:avLst/>
          </a:prstGeom>
          <a:noFill/>
        </p:spPr>
      </p:pic>
      <p:pic>
        <p:nvPicPr>
          <p:cNvPr id="9" name="Picture 3" descr="D:\Documents and Settings\PUBPOLIT\Mis documentos\Mis vídeos\CEP\Logos CEP\Logo UCAB.png"/>
          <p:cNvPicPr>
            <a:picLocks noChangeAspect="1" noChangeArrowheads="1"/>
          </p:cNvPicPr>
          <p:nvPr/>
        </p:nvPicPr>
        <p:blipFill>
          <a:blip r:embed="rId3"/>
          <a:srcRect/>
          <a:stretch>
            <a:fillRect/>
          </a:stretch>
        </p:blipFill>
        <p:spPr bwMode="auto">
          <a:xfrm>
            <a:off x="7045578" y="177022"/>
            <a:ext cx="1882522" cy="673100"/>
          </a:xfrm>
          <a:prstGeom prst="rect">
            <a:avLst/>
          </a:prstGeom>
          <a:noFill/>
        </p:spPr>
      </p:pic>
      <p:sp>
        <p:nvSpPr>
          <p:cNvPr id="10" name="9 CuadroTexto"/>
          <p:cNvSpPr txBox="1"/>
          <p:nvPr/>
        </p:nvSpPr>
        <p:spPr>
          <a:xfrm>
            <a:off x="0" y="964977"/>
            <a:ext cx="9144000" cy="1077218"/>
          </a:xfrm>
          <a:prstGeom prst="rect">
            <a:avLst/>
          </a:prstGeom>
          <a:solidFill>
            <a:srgbClr val="4A892B"/>
          </a:solidFill>
        </p:spPr>
        <p:txBody>
          <a:bodyPr wrap="square" rtlCol="0">
            <a:spAutoFit/>
          </a:bodyPr>
          <a:lstStyle/>
          <a:p>
            <a:pPr algn="r"/>
            <a:r>
              <a:rPr lang="es-VE" sz="3200" b="1" dirty="0" smtClean="0">
                <a:solidFill>
                  <a:schemeClr val="bg1"/>
                </a:solidFill>
                <a:latin typeface="Arial" pitchFamily="34" charset="0"/>
                <a:cs typeface="Arial" pitchFamily="34" charset="0"/>
              </a:rPr>
              <a:t>Principales hallazgos:</a:t>
            </a:r>
          </a:p>
          <a:p>
            <a:pPr algn="r"/>
            <a:r>
              <a:rPr lang="es-VE" sz="3200" b="1" dirty="0" smtClean="0">
                <a:solidFill>
                  <a:schemeClr val="bg1"/>
                </a:solidFill>
                <a:latin typeface="Arial" pitchFamily="34" charset="0"/>
                <a:cs typeface="Arial" pitchFamily="34" charset="0"/>
              </a:rPr>
              <a:t>El Voto, un valor que perdura</a:t>
            </a:r>
            <a:endParaRPr lang="es-ES" sz="3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308039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54" y="2054895"/>
            <a:ext cx="8889045" cy="4663405"/>
          </a:xfrm>
        </p:spPr>
        <p:txBody>
          <a:bodyPr>
            <a:normAutofit/>
          </a:bodyPr>
          <a:lstStyle/>
          <a:p>
            <a:pPr lvl="1"/>
            <a:r>
              <a:rPr lang="es-VE" dirty="0" smtClean="0"/>
              <a:t>Frente a la pregunta si la Asamblea Nacional Representa de manera equitativa la votación y el balance político entre Gobierno y Oposición, la respuesta es un claro NO, independientemente de la orientación política de los participantes.</a:t>
            </a:r>
          </a:p>
          <a:p>
            <a:pPr marL="457200" lvl="1" indent="0">
              <a:buNone/>
            </a:pPr>
            <a:endParaRPr lang="es-VE" dirty="0" smtClean="0">
              <a:ea typeface="Tahoma" pitchFamily="34" charset="0"/>
              <a:cs typeface="Tahoma" pitchFamily="34" charset="0"/>
            </a:endParaRPr>
          </a:p>
          <a:p>
            <a:pPr marL="457200" lvl="1" indent="0">
              <a:buNone/>
            </a:pPr>
            <a:r>
              <a:rPr lang="es-VE" dirty="0" smtClean="0">
                <a:ea typeface="Tahoma" pitchFamily="34" charset="0"/>
                <a:cs typeface="Tahoma" pitchFamily="34" charset="0"/>
              </a:rPr>
              <a:t>“</a:t>
            </a:r>
            <a:r>
              <a:rPr lang="es-VE" i="1" dirty="0">
                <a:ea typeface="Tahoma" pitchFamily="34" charset="0"/>
                <a:cs typeface="Tahoma" pitchFamily="34" charset="0"/>
              </a:rPr>
              <a:t>Hay más votos de nosotros y hay más diputados de ellos eso se explica que es como todo lo que hacen ellos trampa, no hay respeto por nada”</a:t>
            </a:r>
          </a:p>
          <a:p>
            <a:pPr lvl="1"/>
            <a:endParaRPr lang="es-VE" dirty="0"/>
          </a:p>
        </p:txBody>
      </p:sp>
      <p:pic>
        <p:nvPicPr>
          <p:cNvPr id="8" name="Picture 2" descr="G:\UCAB\CEP\Imagen PIEV\PNG'S\Logo Completo Color.png"/>
          <p:cNvPicPr>
            <a:picLocks noChangeAspect="1" noChangeArrowheads="1"/>
          </p:cNvPicPr>
          <p:nvPr/>
        </p:nvPicPr>
        <p:blipFill>
          <a:blip r:embed="rId2"/>
          <a:srcRect/>
          <a:stretch>
            <a:fillRect/>
          </a:stretch>
        </p:blipFill>
        <p:spPr bwMode="auto">
          <a:xfrm>
            <a:off x="39055" y="38100"/>
            <a:ext cx="2440639" cy="951722"/>
          </a:xfrm>
          <a:prstGeom prst="rect">
            <a:avLst/>
          </a:prstGeom>
          <a:noFill/>
        </p:spPr>
      </p:pic>
      <p:pic>
        <p:nvPicPr>
          <p:cNvPr id="9" name="Picture 3" descr="D:\Documents and Settings\PUBPOLIT\Mis documentos\Mis vídeos\CEP\Logos CEP\Logo UCAB.png"/>
          <p:cNvPicPr>
            <a:picLocks noChangeAspect="1" noChangeArrowheads="1"/>
          </p:cNvPicPr>
          <p:nvPr/>
        </p:nvPicPr>
        <p:blipFill>
          <a:blip r:embed="rId3"/>
          <a:srcRect/>
          <a:stretch>
            <a:fillRect/>
          </a:stretch>
        </p:blipFill>
        <p:spPr bwMode="auto">
          <a:xfrm>
            <a:off x="7045578" y="177022"/>
            <a:ext cx="1882522" cy="673100"/>
          </a:xfrm>
          <a:prstGeom prst="rect">
            <a:avLst/>
          </a:prstGeom>
          <a:noFill/>
        </p:spPr>
      </p:pic>
      <p:sp>
        <p:nvSpPr>
          <p:cNvPr id="10" name="9 CuadroTexto"/>
          <p:cNvSpPr txBox="1"/>
          <p:nvPr/>
        </p:nvSpPr>
        <p:spPr>
          <a:xfrm>
            <a:off x="0" y="964977"/>
            <a:ext cx="9144000" cy="1077218"/>
          </a:xfrm>
          <a:prstGeom prst="rect">
            <a:avLst/>
          </a:prstGeom>
          <a:solidFill>
            <a:srgbClr val="4A892B"/>
          </a:solidFill>
        </p:spPr>
        <p:txBody>
          <a:bodyPr wrap="square" rtlCol="0">
            <a:spAutoFit/>
          </a:bodyPr>
          <a:lstStyle/>
          <a:p>
            <a:pPr algn="r"/>
            <a:r>
              <a:rPr lang="es-VE" sz="3200" b="1" dirty="0" smtClean="0">
                <a:solidFill>
                  <a:schemeClr val="bg1"/>
                </a:solidFill>
                <a:latin typeface="Arial" pitchFamily="34" charset="0"/>
                <a:cs typeface="Arial" pitchFamily="34" charset="0"/>
              </a:rPr>
              <a:t>Principales hallazgos:</a:t>
            </a:r>
          </a:p>
          <a:p>
            <a:pPr algn="r"/>
            <a:r>
              <a:rPr lang="es-VE" sz="3200" b="1" dirty="0" smtClean="0">
                <a:solidFill>
                  <a:schemeClr val="bg1"/>
                </a:solidFill>
                <a:latin typeface="Arial" pitchFamily="34" charset="0"/>
                <a:cs typeface="Arial" pitchFamily="34" charset="0"/>
              </a:rPr>
              <a:t>El Voto, un valor que perdura</a:t>
            </a:r>
            <a:endParaRPr lang="es-ES" sz="3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78859083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868</TotalTime>
  <Words>2235</Words>
  <Application>Microsoft Macintosh PowerPoint</Application>
  <PresentationFormat>On-screen Show (4:3)</PresentationFormat>
  <Paragraphs>194</Paragraphs>
  <Slides>21</Slides>
  <Notes>3</Notes>
  <HiddenSlides>4</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HgBm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Integridad Electoral Venezuela</dc:title>
  <dc:creator>Héctor Gabriel  Briceño Montesinos</dc:creator>
  <cp:lastModifiedBy>Héctor Gabriel  Briceño Montesinos</cp:lastModifiedBy>
  <cp:revision>96</cp:revision>
  <dcterms:created xsi:type="dcterms:W3CDTF">2014-07-25T17:55:40Z</dcterms:created>
  <dcterms:modified xsi:type="dcterms:W3CDTF">2014-09-24T01:11:42Z</dcterms:modified>
</cp:coreProperties>
</file>